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5" r:id="rId9"/>
    <p:sldId id="263" r:id="rId10"/>
    <p:sldId id="264" r:id="rId11"/>
    <p:sldId id="267" r:id="rId12"/>
    <p:sldId id="266" r:id="rId13"/>
    <p:sldId id="268" r:id="rId14"/>
    <p:sldId id="271" r:id="rId15"/>
    <p:sldId id="269" r:id="rId16"/>
    <p:sldId id="270" r:id="rId17"/>
    <p:sldId id="272" r:id="rId18"/>
    <p:sldId id="273" r:id="rId19"/>
    <p:sldId id="274" r:id="rId20"/>
    <p:sldId id="275" r:id="rId21"/>
    <p:sldId id="276" r:id="rId22"/>
    <p:sldId id="277" r:id="rId23"/>
    <p:sldId id="278" r:id="rId24"/>
    <p:sldId id="279" r:id="rId25"/>
    <p:sldId id="280" r:id="rId26"/>
    <p:sldId id="290" r:id="rId27"/>
    <p:sldId id="281" r:id="rId28"/>
    <p:sldId id="282" r:id="rId29"/>
    <p:sldId id="283" r:id="rId30"/>
    <p:sldId id="284" r:id="rId31"/>
    <p:sldId id="285" r:id="rId32"/>
    <p:sldId id="286" r:id="rId33"/>
    <p:sldId id="287" r:id="rId34"/>
    <p:sldId id="292"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VGjVNdAs8pffnoI2hYIKohqBEw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5"/>
    <p:restoredTop sz="94719"/>
  </p:normalViewPr>
  <p:slideViewPr>
    <p:cSldViewPr snapToGrid="0">
      <p:cViewPr>
        <p:scale>
          <a:sx n="52" d="100"/>
          <a:sy n="52" d="100"/>
        </p:scale>
        <p:origin x="3088" y="16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Onderzoek van Leentje van Alphen</a:t>
            </a: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2241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(In plaats van het video materiaal zijn foto’s toegevoegd om een beeld te geven. Het video materiaal wordt niet verspreid vanwege privacy redenen.)</a:t>
            </a: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838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nl-NL" dirty="0"/>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12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74092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473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019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2475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996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243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7256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844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579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In duo’s bespreken. Wat is veel bewegen, wat is weinig?</a:t>
            </a:r>
            <a:endParaRPr/>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136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903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nl-NL"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568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In duo’s bespreken. Wat is veel bewegen, wat is weinig?</a:t>
            </a:r>
            <a:endParaRPr/>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24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9411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b="0" strike="noStrike" spc="-1" dirty="0">
                <a:solidFill>
                  <a:srgbClr val="000000"/>
                </a:solidFill>
                <a:latin typeface="Calibri"/>
              </a:rPr>
              <a:t>Deelnemers hebben het formulier voor zich. Vul voor 1 cliënt in wat je allemaal al doet aan bewegen tijdens de activiteiten op het formulier.</a:t>
            </a:r>
          </a:p>
          <a:p>
            <a:pPr marL="0" lvl="0" indent="0" algn="l" rtl="0">
              <a:lnSpc>
                <a:spcPct val="100000"/>
              </a:lnSpc>
              <a:spcBef>
                <a:spcPts val="0"/>
              </a:spcBef>
              <a:spcAft>
                <a:spcPts val="0"/>
              </a:spcAft>
              <a:buSzPts val="1400"/>
              <a:buNone/>
            </a:pPr>
            <a:endParaRPr dirty="0"/>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3937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strike="noStrike" spc="-1" dirty="0">
                <a:solidFill>
                  <a:srgbClr val="000000"/>
                </a:solidFill>
                <a:latin typeface="Calibri"/>
              </a:rPr>
              <a:t>Deelnemers hebben het formulier voor zich. Neem 1 cliënt voor ogen en ga eens na welke aandachtsgebieden voor deze cliënt van toepassing zijn. </a:t>
            </a: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10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Deelnemers hebben het formulier voor zich en vullen een weekprogramma in. </a:t>
            </a: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4816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In duo’s bespreken. Wat is veel bewegen, wat is weinig?</a:t>
            </a:r>
            <a:endParaRPr/>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6317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550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In duo’s bespreken. Wat is veel bewegen, wat is weinig?</a:t>
            </a:r>
            <a:endParaRPr/>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454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Wie is de kartrekker van een weekprogramma? En hoe houden jullie het actief?</a:t>
            </a:r>
            <a:endParaRPr dirty="0"/>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31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585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Je kunt bewegen niet los zien</a:t>
            </a:r>
            <a:endParaRPr dirty="0"/>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4810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nl-NL"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649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Dit filmpje laat zien hoe bewegen in ons leven verankerd is, dus zonder bijv. naar de sportschool te gaan.</a:t>
            </a: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Ontwikkelingsleeftijd tot 24 maanden. IQ niet te meten.</a:t>
            </a:r>
            <a:endParaRPr dirty="0"/>
          </a:p>
          <a:p>
            <a:pPr marL="0" lvl="0" indent="0" algn="l" rtl="0">
              <a:lnSpc>
                <a:spcPct val="100000"/>
              </a:lnSpc>
              <a:spcBef>
                <a:spcPts val="0"/>
              </a:spcBef>
              <a:spcAft>
                <a:spcPts val="0"/>
              </a:spcAft>
              <a:buSzPts val="1400"/>
              <a:buNone/>
            </a:pPr>
            <a:r>
              <a:rPr lang="nl-NL" dirty="0"/>
              <a:t>Zeer ernstige motorische beperkingen.</a:t>
            </a:r>
            <a:endParaRPr dirty="0"/>
          </a:p>
          <a:p>
            <a:pPr marL="0" lvl="0" indent="0" algn="l" rtl="0">
              <a:lnSpc>
                <a:spcPct val="100000"/>
              </a:lnSpc>
              <a:spcBef>
                <a:spcPts val="0"/>
              </a:spcBef>
              <a:spcAft>
                <a:spcPts val="0"/>
              </a:spcAft>
              <a:buSzPts val="1400"/>
              <a:buNone/>
            </a:pPr>
            <a:r>
              <a:rPr lang="nl-NL" dirty="0"/>
              <a:t>Beperkingen van deze doelgroep zijn meestal fors en hebben veel invloed op hun leven. </a:t>
            </a:r>
            <a:endParaRPr dirty="0"/>
          </a:p>
          <a:p>
            <a:pPr marL="0" lvl="0" indent="0" algn="l" rtl="0">
              <a:lnSpc>
                <a:spcPct val="100000"/>
              </a:lnSpc>
              <a:spcBef>
                <a:spcPts val="0"/>
              </a:spcBef>
              <a:spcAft>
                <a:spcPts val="0"/>
              </a:spcAft>
              <a:buClr>
                <a:schemeClr val="dk1"/>
              </a:buClr>
              <a:buSzPts val="1200"/>
              <a:buFont typeface="Calibri"/>
              <a:buChar char="•"/>
            </a:pPr>
            <a:r>
              <a:rPr lang="nl-NL" dirty="0"/>
              <a:t> Zintuiglijke problemen: zien, horen, voelen, ruiken, proeven, voelen. Onder- en overgevoeligheid. </a:t>
            </a:r>
            <a:endParaRPr dirty="0"/>
          </a:p>
          <a:p>
            <a:pPr marL="0" lvl="0" indent="0" algn="l" rtl="0">
              <a:lnSpc>
                <a:spcPct val="100000"/>
              </a:lnSpc>
              <a:spcBef>
                <a:spcPts val="0"/>
              </a:spcBef>
              <a:spcAft>
                <a:spcPts val="0"/>
              </a:spcAft>
              <a:buSzPts val="1400"/>
              <a:buNone/>
            </a:pPr>
            <a:r>
              <a:rPr lang="nl-NL" dirty="0"/>
              <a:t>- Bij hoeveel van jullie cliënten komen zintuiglijke problemen voor?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200"/>
              <a:buFont typeface="Calibri"/>
              <a:buChar char="•"/>
            </a:pPr>
            <a:r>
              <a:rPr lang="nl-NL" dirty="0"/>
              <a:t> Communicatie: personen met EMB kunnen vaak niet of moeilijk praten. Ze communiceren door het maken van geluiden, gezichtsuitdrukkingen en bewegingen. Het is voor jou als begeleider van belang om te weten wat de geluiden en gezichtsuitdrukkingen van jouw cliënt betekenen. </a:t>
            </a:r>
            <a:endParaRPr dirty="0"/>
          </a:p>
          <a:p>
            <a:pPr marL="0" lvl="0" indent="0" algn="l" rtl="0">
              <a:lnSpc>
                <a:spcPct val="100000"/>
              </a:lnSpc>
              <a:spcBef>
                <a:spcPts val="0"/>
              </a:spcBef>
              <a:spcAft>
                <a:spcPts val="0"/>
              </a:spcAft>
              <a:buClr>
                <a:schemeClr val="dk1"/>
              </a:buClr>
              <a:buSzPts val="1200"/>
              <a:buFont typeface="Calibri"/>
              <a:buChar char="-"/>
            </a:pPr>
            <a:r>
              <a:rPr lang="nl-NL" dirty="0"/>
              <a:t> Kunnen jullie een aantal voorbeelden geven van hoe jullie cliënten communiceren? Hoe je ziet of iemand iets leuk vindt of juist niet?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nl-NL" b="1" dirty="0"/>
              <a:t>Er zijn veel verschillen tussen mensen met EMB, maar allemaal zijn ze volledig afhankelijk van de mensen in hun omgeving. </a:t>
            </a:r>
            <a:endParaRPr dirty="0"/>
          </a:p>
          <a:p>
            <a:pPr marL="0" lvl="0" indent="0" algn="l" rtl="0">
              <a:lnSpc>
                <a:spcPct val="100000"/>
              </a:lnSpc>
              <a:spcBef>
                <a:spcPts val="0"/>
              </a:spcBef>
              <a:spcAft>
                <a:spcPts val="0"/>
              </a:spcAft>
              <a:buSzPts val="1400"/>
              <a:buNone/>
            </a:pPr>
            <a:endParaRPr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fae0e55c4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In duo’s bespreken. Wat doen jullie aan beweging? En vinden jullie dit veel of weinig of genoeg?</a:t>
            </a:r>
            <a:endParaRPr dirty="0"/>
          </a:p>
        </p:txBody>
      </p:sp>
      <p:sp>
        <p:nvSpPr>
          <p:cNvPr id="138" name="Google Shape;138;g2efae0e55c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fae0e55c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N = 58</a:t>
            </a:r>
            <a:endParaRPr dirty="0"/>
          </a:p>
        </p:txBody>
      </p:sp>
      <p:sp>
        <p:nvSpPr>
          <p:cNvPr id="125" name="Google Shape;125;g2efae0e55c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257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ae0e55c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2efae0e55c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g2efae0e55c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nl-NL"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947058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15"/>
        <p:cNvGrpSpPr/>
        <p:nvPr/>
      </p:nvGrpSpPr>
      <p:grpSpPr>
        <a:xfrm>
          <a:off x="0" y="0"/>
          <a:ext cx="0" cy="0"/>
          <a:chOff x="0" y="0"/>
          <a:chExt cx="0" cy="0"/>
        </a:xfrm>
      </p:grpSpPr>
      <p:sp>
        <p:nvSpPr>
          <p:cNvPr id="16" name="Google Shape;16;p6"/>
          <p:cNvSpPr/>
          <p:nvPr/>
        </p:nvSpPr>
        <p:spPr>
          <a:xfrm>
            <a:off x="0" y="6483927"/>
            <a:ext cx="12192000" cy="37407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6"/>
          <p:cNvSpPr/>
          <p:nvPr/>
        </p:nvSpPr>
        <p:spPr>
          <a:xfrm>
            <a:off x="-6175531" y="-2017842"/>
            <a:ext cx="24518678" cy="8087607"/>
          </a:xfrm>
          <a:prstGeom prst="ellipse">
            <a:avLst/>
          </a:prstGeom>
          <a:solidFill>
            <a:srgbClr val="494793">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8" name="Google Shape;18;p6"/>
          <p:cNvPicPr preferRelativeResize="0"/>
          <p:nvPr/>
        </p:nvPicPr>
        <p:blipFill rotWithShape="1">
          <a:blip r:embed="rId2">
            <a:alphaModFix/>
          </a:blip>
          <a:srcRect/>
          <a:stretch/>
        </p:blipFill>
        <p:spPr>
          <a:xfrm>
            <a:off x="-12192" y="4834215"/>
            <a:ext cx="12192000" cy="1828800"/>
          </a:xfrm>
          <a:prstGeom prst="rect">
            <a:avLst/>
          </a:prstGeom>
          <a:noFill/>
          <a:ln>
            <a:noFill/>
          </a:ln>
        </p:spPr>
      </p:pic>
      <p:grpSp>
        <p:nvGrpSpPr>
          <p:cNvPr id="19" name="Google Shape;19;p6"/>
          <p:cNvGrpSpPr/>
          <p:nvPr/>
        </p:nvGrpSpPr>
        <p:grpSpPr>
          <a:xfrm>
            <a:off x="7597489" y="5931315"/>
            <a:ext cx="4161178" cy="673518"/>
            <a:chOff x="6765511" y="5955407"/>
            <a:chExt cx="5584256" cy="903854"/>
          </a:xfrm>
        </p:grpSpPr>
        <p:pic>
          <p:nvPicPr>
            <p:cNvPr id="20" name="Google Shape;20;p6"/>
            <p:cNvPicPr preferRelativeResize="0"/>
            <p:nvPr/>
          </p:nvPicPr>
          <p:blipFill rotWithShape="1">
            <a:blip r:embed="rId3">
              <a:alphaModFix/>
            </a:blip>
            <a:srcRect/>
            <a:stretch/>
          </p:blipFill>
          <p:spPr>
            <a:xfrm>
              <a:off x="9451668" y="5955407"/>
              <a:ext cx="1716179" cy="903854"/>
            </a:xfrm>
            <a:prstGeom prst="rect">
              <a:avLst/>
            </a:prstGeom>
            <a:noFill/>
            <a:ln>
              <a:noFill/>
            </a:ln>
          </p:spPr>
        </p:pic>
        <p:pic>
          <p:nvPicPr>
            <p:cNvPr id="21" name="Google Shape;21;p6" descr="Afbeeldingsresultaat voor rug logo"/>
            <p:cNvPicPr preferRelativeResize="0"/>
            <p:nvPr/>
          </p:nvPicPr>
          <p:blipFill rotWithShape="1">
            <a:blip r:embed="rId4">
              <a:alphaModFix/>
            </a:blip>
            <a:srcRect/>
            <a:stretch/>
          </p:blipFill>
          <p:spPr>
            <a:xfrm>
              <a:off x="6765511" y="5980987"/>
              <a:ext cx="914672" cy="616710"/>
            </a:xfrm>
            <a:prstGeom prst="rect">
              <a:avLst/>
            </a:prstGeom>
            <a:noFill/>
            <a:ln>
              <a:noFill/>
            </a:ln>
          </p:spPr>
        </p:pic>
        <p:pic>
          <p:nvPicPr>
            <p:cNvPr id="22" name="Google Shape;22;p6"/>
            <p:cNvPicPr preferRelativeResize="0"/>
            <p:nvPr/>
          </p:nvPicPr>
          <p:blipFill rotWithShape="1">
            <a:blip r:embed="rId5">
              <a:alphaModFix/>
            </a:blip>
            <a:srcRect/>
            <a:stretch/>
          </p:blipFill>
          <p:spPr>
            <a:xfrm>
              <a:off x="11297588" y="6181387"/>
              <a:ext cx="1052179" cy="362365"/>
            </a:xfrm>
            <a:prstGeom prst="rect">
              <a:avLst/>
            </a:prstGeom>
            <a:noFill/>
            <a:ln>
              <a:noFill/>
            </a:ln>
          </p:spPr>
        </p:pic>
        <p:pic>
          <p:nvPicPr>
            <p:cNvPr id="23" name="Google Shape;23;p6" descr="Afbeeldingsresultaat voor logo sheerenloo"/>
            <p:cNvPicPr preferRelativeResize="0"/>
            <p:nvPr/>
          </p:nvPicPr>
          <p:blipFill rotWithShape="1">
            <a:blip r:embed="rId6">
              <a:alphaModFix/>
            </a:blip>
            <a:srcRect/>
            <a:stretch/>
          </p:blipFill>
          <p:spPr>
            <a:xfrm>
              <a:off x="8126829" y="5969640"/>
              <a:ext cx="1090459" cy="584513"/>
            </a:xfrm>
            <a:prstGeom prst="rect">
              <a:avLst/>
            </a:prstGeom>
            <a:noFill/>
            <a:ln>
              <a:noFill/>
            </a:ln>
          </p:spPr>
        </p:pic>
      </p:grpSp>
      <p:pic>
        <p:nvPicPr>
          <p:cNvPr id="24" name="Google Shape;24;p6"/>
          <p:cNvPicPr preferRelativeResize="0"/>
          <p:nvPr/>
        </p:nvPicPr>
        <p:blipFill rotWithShape="1">
          <a:blip r:embed="rId7">
            <a:alphaModFix/>
          </a:blip>
          <a:srcRect/>
          <a:stretch/>
        </p:blipFill>
        <p:spPr>
          <a:xfrm>
            <a:off x="680156" y="5397525"/>
            <a:ext cx="1774405" cy="1178422"/>
          </a:xfrm>
          <a:prstGeom prst="rect">
            <a:avLst/>
          </a:prstGeom>
          <a:noFill/>
          <a:ln>
            <a:noFill/>
          </a:ln>
        </p:spPr>
      </p:pic>
      <p:sp>
        <p:nvSpPr>
          <p:cNvPr id="25" name="Google Shape;25;p6"/>
          <p:cNvSpPr/>
          <p:nvPr/>
        </p:nvSpPr>
        <p:spPr>
          <a:xfrm>
            <a:off x="-12192" y="38415"/>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p6"/>
          <p:cNvSpPr txBox="1">
            <a:spLocks noGrp="1"/>
          </p:cNvSpPr>
          <p:nvPr>
            <p:ph type="ctrTitle"/>
          </p:nvPr>
        </p:nvSpPr>
        <p:spPr>
          <a:xfrm>
            <a:off x="794954" y="1317812"/>
            <a:ext cx="10058401" cy="21921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subTitle" idx="1"/>
          </p:nvPr>
        </p:nvSpPr>
        <p:spPr>
          <a:xfrm>
            <a:off x="794954" y="3602038"/>
            <a:ext cx="10058401" cy="12003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6"/>
          <p:cNvSpPr txBox="1">
            <a:spLocks noGrp="1"/>
          </p:cNvSpPr>
          <p:nvPr>
            <p:ph type="dt" idx="10"/>
          </p:nvPr>
        </p:nvSpPr>
        <p:spPr>
          <a:xfrm>
            <a:off x="609601" y="541962"/>
            <a:ext cx="1007748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800" b="0" i="0">
                <a:solidFill>
                  <a:srgbClr val="F8B33C"/>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3802637" y="778007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8413656" y="778006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pic>
        <p:nvPicPr>
          <p:cNvPr id="31" name="Google Shape;31;p6"/>
          <p:cNvPicPr preferRelativeResize="0"/>
          <p:nvPr/>
        </p:nvPicPr>
        <p:blipFill rotWithShape="1">
          <a:blip r:embed="rId8">
            <a:alphaModFix/>
          </a:blip>
          <a:srcRect/>
          <a:stretch/>
        </p:blipFill>
        <p:spPr>
          <a:xfrm>
            <a:off x="11085674" y="6689914"/>
            <a:ext cx="561941" cy="136583"/>
          </a:xfrm>
          <a:prstGeom prst="rect">
            <a:avLst/>
          </a:prstGeom>
          <a:noFill/>
          <a:ln>
            <a:noFill/>
          </a:ln>
        </p:spPr>
      </p:pic>
      <p:sp>
        <p:nvSpPr>
          <p:cNvPr id="32" name="Google Shape;32;p6"/>
          <p:cNvSpPr txBox="1"/>
          <p:nvPr/>
        </p:nvSpPr>
        <p:spPr>
          <a:xfrm>
            <a:off x="8533569" y="6639266"/>
            <a:ext cx="255919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nl-NL" sz="900" b="0" i="0" u="none" strike="noStrike" cap="none">
                <a:solidFill>
                  <a:srgbClr val="302B4D"/>
                </a:solidFill>
                <a:latin typeface="Calibri"/>
                <a:ea typeface="Calibri"/>
                <a:cs typeface="Calibri"/>
                <a:sym typeface="Calibri"/>
              </a:rPr>
              <a:t>De AW-EMB wordt mogelijk gemaakt door:</a:t>
            </a:r>
            <a:endParaRPr sz="900" b="0" i="0" u="none" strike="noStrike" cap="none">
              <a:solidFill>
                <a:srgbClr val="302B4D"/>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33"/>
        <p:cNvGrpSpPr/>
        <p:nvPr/>
      </p:nvGrpSpPr>
      <p:grpSpPr>
        <a:xfrm>
          <a:off x="0" y="0"/>
          <a:ext cx="0" cy="0"/>
          <a:chOff x="0" y="0"/>
          <a:chExt cx="0" cy="0"/>
        </a:xfrm>
      </p:grpSpPr>
      <p:grpSp>
        <p:nvGrpSpPr>
          <p:cNvPr id="34" name="Google Shape;34;p7"/>
          <p:cNvGrpSpPr/>
          <p:nvPr/>
        </p:nvGrpSpPr>
        <p:grpSpPr>
          <a:xfrm>
            <a:off x="-1215312" y="-1470186"/>
            <a:ext cx="13407312" cy="8352250"/>
            <a:chOff x="-1215312" y="-1494250"/>
            <a:chExt cx="13407312" cy="8352250"/>
          </a:xfrm>
        </p:grpSpPr>
        <p:sp>
          <p:nvSpPr>
            <p:cNvPr id="35" name="Google Shape;35;p7"/>
            <p:cNvSpPr/>
            <p:nvPr/>
          </p:nvSpPr>
          <p:spPr>
            <a:xfrm>
              <a:off x="0" y="5778949"/>
              <a:ext cx="12192000" cy="1079051"/>
            </a:xfrm>
            <a:custGeom>
              <a:avLst/>
              <a:gdLst/>
              <a:ahLst/>
              <a:cxnLst/>
              <a:rect l="l" t="t" r="r" b="b"/>
              <a:pathLst>
                <a:path w="12192000" h="1079051" extrusionOk="0">
                  <a:moveTo>
                    <a:pt x="0" y="0"/>
                  </a:moveTo>
                  <a:lnTo>
                    <a:pt x="252471" y="45994"/>
                  </a:lnTo>
                  <a:cubicBezTo>
                    <a:pt x="1989537" y="328958"/>
                    <a:pt x="3980174" y="489689"/>
                    <a:pt x="6096001" y="489689"/>
                  </a:cubicBezTo>
                  <a:cubicBezTo>
                    <a:pt x="8211827" y="489689"/>
                    <a:pt x="10202463" y="328958"/>
                    <a:pt x="11939529" y="45994"/>
                  </a:cubicBezTo>
                  <a:lnTo>
                    <a:pt x="12192000" y="0"/>
                  </a:lnTo>
                  <a:lnTo>
                    <a:pt x="12192000" y="1079051"/>
                  </a:lnTo>
                  <a:lnTo>
                    <a:pt x="0" y="1079051"/>
                  </a:lnTo>
                  <a:close/>
                </a:path>
              </a:pathLst>
            </a:custGeom>
            <a:solidFill>
              <a:srgbClr val="F8B3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 name="Google Shape;36;p7"/>
            <p:cNvSpPr/>
            <p:nvPr/>
          </p:nvSpPr>
          <p:spPr>
            <a:xfrm>
              <a:off x="0" y="25400"/>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 name="Google Shape;37;p7"/>
            <p:cNvPicPr preferRelativeResize="0"/>
            <p:nvPr/>
          </p:nvPicPr>
          <p:blipFill rotWithShape="1">
            <a:blip r:embed="rId2">
              <a:alphaModFix/>
            </a:blip>
            <a:srcRect/>
            <a:stretch/>
          </p:blipFill>
          <p:spPr>
            <a:xfrm>
              <a:off x="10738893" y="728663"/>
              <a:ext cx="578393" cy="487571"/>
            </a:xfrm>
            <a:prstGeom prst="rect">
              <a:avLst/>
            </a:prstGeom>
            <a:noFill/>
            <a:ln>
              <a:noFill/>
            </a:ln>
          </p:spPr>
        </p:pic>
        <p:pic>
          <p:nvPicPr>
            <p:cNvPr id="38" name="Google Shape;38;p7"/>
            <p:cNvPicPr preferRelativeResize="0"/>
            <p:nvPr/>
          </p:nvPicPr>
          <p:blipFill rotWithShape="1">
            <a:blip r:embed="rId3">
              <a:alphaModFix/>
            </a:blip>
            <a:srcRect/>
            <a:stretch/>
          </p:blipFill>
          <p:spPr>
            <a:xfrm>
              <a:off x="-1215312" y="-1494250"/>
              <a:ext cx="3703331" cy="3837998"/>
            </a:xfrm>
            <a:prstGeom prst="rect">
              <a:avLst/>
            </a:prstGeom>
            <a:noFill/>
            <a:ln>
              <a:noFill/>
            </a:ln>
          </p:spPr>
        </p:pic>
      </p:grpSp>
      <p:sp>
        <p:nvSpPr>
          <p:cNvPr id="39" name="Google Shape;39;p7"/>
          <p:cNvSpPr txBox="1">
            <a:spLocks noGrp="1"/>
          </p:cNvSpPr>
          <p:nvPr>
            <p:ph type="title"/>
          </p:nvPr>
        </p:nvSpPr>
        <p:spPr>
          <a:xfrm>
            <a:off x="2488018" y="365125"/>
            <a:ext cx="7824381" cy="198913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D6833"/>
              </a:buClr>
              <a:buSzPts val="4400"/>
              <a:buFont typeface="Calibri"/>
              <a:buNone/>
              <a:defRPr sz="4400" b="0" i="0">
                <a:solidFill>
                  <a:srgbClr val="ED6833"/>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2488018" y="2698351"/>
            <a:ext cx="9126035" cy="347861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02B4D"/>
              </a:buClr>
              <a:buSzPts val="3200"/>
              <a:buChar char="•"/>
              <a:defRPr sz="3200" b="0" i="0">
                <a:solidFill>
                  <a:srgbClr val="302B4D"/>
                </a:solidFill>
                <a:latin typeface="Calibri"/>
                <a:ea typeface="Calibri"/>
                <a:cs typeface="Calibri"/>
                <a:sym typeface="Calibri"/>
              </a:defRPr>
            </a:lvl1pPr>
            <a:lvl2pPr marL="914400" lvl="1" indent="-381000" algn="l">
              <a:lnSpc>
                <a:spcPct val="90000"/>
              </a:lnSpc>
              <a:spcBef>
                <a:spcPts val="500"/>
              </a:spcBef>
              <a:spcAft>
                <a:spcPts val="0"/>
              </a:spcAft>
              <a:buClr>
                <a:srgbClr val="302B4D"/>
              </a:buClr>
              <a:buSzPts val="2400"/>
              <a:buChar char="•"/>
              <a:defRPr b="0" i="0">
                <a:solidFill>
                  <a:srgbClr val="302B4D"/>
                </a:solidFill>
                <a:latin typeface="Calibri"/>
                <a:ea typeface="Calibri"/>
                <a:cs typeface="Calibri"/>
                <a:sym typeface="Calibri"/>
              </a:defRPr>
            </a:lvl2pPr>
            <a:lvl3pPr marL="1371600" lvl="2" indent="-355600" algn="l">
              <a:lnSpc>
                <a:spcPct val="90000"/>
              </a:lnSpc>
              <a:spcBef>
                <a:spcPts val="500"/>
              </a:spcBef>
              <a:spcAft>
                <a:spcPts val="0"/>
              </a:spcAft>
              <a:buClr>
                <a:srgbClr val="302B4D"/>
              </a:buClr>
              <a:buSzPts val="2000"/>
              <a:buChar char="•"/>
              <a:defRPr b="0" i="0">
                <a:solidFill>
                  <a:srgbClr val="302B4D"/>
                </a:solidFill>
                <a:latin typeface="Calibri"/>
                <a:ea typeface="Calibri"/>
                <a:cs typeface="Calibri"/>
                <a:sym typeface="Calibri"/>
              </a:defRPr>
            </a:lvl3pPr>
            <a:lvl4pPr marL="1828800" lvl="3"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4pPr>
            <a:lvl5pPr marL="2286000" lvl="4"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43"/>
        <p:cNvGrpSpPr/>
        <p:nvPr/>
      </p:nvGrpSpPr>
      <p:grpSpPr>
        <a:xfrm>
          <a:off x="0" y="0"/>
          <a:ext cx="0" cy="0"/>
          <a:chOff x="0" y="0"/>
          <a:chExt cx="0" cy="0"/>
        </a:xfrm>
      </p:grpSpPr>
      <p:grpSp>
        <p:nvGrpSpPr>
          <p:cNvPr id="44" name="Google Shape;44;p8"/>
          <p:cNvGrpSpPr/>
          <p:nvPr/>
        </p:nvGrpSpPr>
        <p:grpSpPr>
          <a:xfrm>
            <a:off x="-6163339" y="-1058331"/>
            <a:ext cx="24518678" cy="7916331"/>
            <a:chOff x="-6163339" y="-1083732"/>
            <a:chExt cx="24518678" cy="7916331"/>
          </a:xfrm>
        </p:grpSpPr>
        <p:sp>
          <p:nvSpPr>
            <p:cNvPr id="45" name="Google Shape;45;p8"/>
            <p:cNvSpPr/>
            <p:nvPr/>
          </p:nvSpPr>
          <p:spPr>
            <a:xfrm>
              <a:off x="-6163339" y="-1083732"/>
              <a:ext cx="24518678" cy="7352370"/>
            </a:xfrm>
            <a:prstGeom prst="ellipse">
              <a:avLst/>
            </a:prstGeom>
            <a:solidFill>
              <a:srgbClr val="59AA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 name="Google Shape;46;p8"/>
            <p:cNvSpPr/>
            <p:nvPr/>
          </p:nvSpPr>
          <p:spPr>
            <a:xfrm>
              <a:off x="0" y="25400"/>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7" name="Google Shape;47;p8"/>
            <p:cNvPicPr preferRelativeResize="0"/>
            <p:nvPr/>
          </p:nvPicPr>
          <p:blipFill rotWithShape="1">
            <a:blip r:embed="rId2">
              <a:alphaModFix/>
            </a:blip>
            <a:srcRect/>
            <a:stretch/>
          </p:blipFill>
          <p:spPr>
            <a:xfrm>
              <a:off x="8091592" y="-1047555"/>
              <a:ext cx="5627358" cy="3376415"/>
            </a:xfrm>
            <a:prstGeom prst="rect">
              <a:avLst/>
            </a:prstGeom>
            <a:noFill/>
            <a:ln>
              <a:noFill/>
            </a:ln>
          </p:spPr>
        </p:pic>
        <p:pic>
          <p:nvPicPr>
            <p:cNvPr id="48" name="Google Shape;48;p8"/>
            <p:cNvPicPr preferRelativeResize="0"/>
            <p:nvPr/>
          </p:nvPicPr>
          <p:blipFill rotWithShape="1">
            <a:blip r:embed="rId3">
              <a:alphaModFix/>
            </a:blip>
            <a:srcRect/>
            <a:stretch/>
          </p:blipFill>
          <p:spPr>
            <a:xfrm>
              <a:off x="10738894" y="728663"/>
              <a:ext cx="578393" cy="487571"/>
            </a:xfrm>
            <a:prstGeom prst="rect">
              <a:avLst/>
            </a:prstGeom>
            <a:noFill/>
            <a:ln>
              <a:noFill/>
            </a:ln>
          </p:spPr>
        </p:pic>
      </p:grpSp>
      <p:sp>
        <p:nvSpPr>
          <p:cNvPr id="49" name="Google Shape;49;p8"/>
          <p:cNvSpPr txBox="1">
            <a:spLocks noGrp="1"/>
          </p:cNvSpPr>
          <p:nvPr>
            <p:ph type="title"/>
          </p:nvPr>
        </p:nvSpPr>
        <p:spPr>
          <a:xfrm>
            <a:off x="1222282" y="365125"/>
            <a:ext cx="6706545" cy="198913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Calibri"/>
              <a:buNone/>
              <a:defRPr sz="44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1222283" y="2698351"/>
            <a:ext cx="9632576" cy="347861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02B4D"/>
              </a:buClr>
              <a:buSzPts val="3200"/>
              <a:buChar char="•"/>
              <a:defRPr sz="3200" b="0" i="0">
                <a:solidFill>
                  <a:srgbClr val="302B4D"/>
                </a:solidFill>
                <a:latin typeface="Calibri"/>
                <a:ea typeface="Calibri"/>
                <a:cs typeface="Calibri"/>
                <a:sym typeface="Calibri"/>
              </a:defRPr>
            </a:lvl1pPr>
            <a:lvl2pPr marL="914400" lvl="1" indent="-381000" algn="l">
              <a:lnSpc>
                <a:spcPct val="90000"/>
              </a:lnSpc>
              <a:spcBef>
                <a:spcPts val="500"/>
              </a:spcBef>
              <a:spcAft>
                <a:spcPts val="0"/>
              </a:spcAft>
              <a:buClr>
                <a:srgbClr val="302B4D"/>
              </a:buClr>
              <a:buSzPts val="2400"/>
              <a:buChar char="•"/>
              <a:defRPr b="0" i="0">
                <a:solidFill>
                  <a:srgbClr val="302B4D"/>
                </a:solidFill>
                <a:latin typeface="Calibri"/>
                <a:ea typeface="Calibri"/>
                <a:cs typeface="Calibri"/>
                <a:sym typeface="Calibri"/>
              </a:defRPr>
            </a:lvl2pPr>
            <a:lvl3pPr marL="1371600" lvl="2" indent="-355600" algn="l">
              <a:lnSpc>
                <a:spcPct val="90000"/>
              </a:lnSpc>
              <a:spcBef>
                <a:spcPts val="500"/>
              </a:spcBef>
              <a:spcAft>
                <a:spcPts val="0"/>
              </a:spcAft>
              <a:buClr>
                <a:srgbClr val="302B4D"/>
              </a:buClr>
              <a:buSzPts val="2000"/>
              <a:buChar char="•"/>
              <a:defRPr b="0" i="0">
                <a:solidFill>
                  <a:srgbClr val="302B4D"/>
                </a:solidFill>
                <a:latin typeface="Calibri"/>
                <a:ea typeface="Calibri"/>
                <a:cs typeface="Calibri"/>
                <a:sym typeface="Calibri"/>
              </a:defRPr>
            </a:lvl3pPr>
            <a:lvl4pPr marL="1828800" lvl="3"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4pPr>
            <a:lvl5pPr marL="2286000" lvl="4"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870854" y="738933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a:stretch/>
        </p:blipFill>
        <p:spPr>
          <a:xfrm>
            <a:off x="-3046759" y="5067207"/>
            <a:ext cx="18285517" cy="2723687"/>
          </a:xfrm>
          <a:prstGeom prst="rect">
            <a:avLst/>
          </a:prstGeom>
          <a:noFill/>
          <a:ln>
            <a:noFill/>
          </a:ln>
        </p:spPr>
      </p:pic>
      <p:sp>
        <p:nvSpPr>
          <p:cNvPr id="56" name="Google Shape;56;p9"/>
          <p:cNvSpPr/>
          <p:nvPr/>
        </p:nvSpPr>
        <p:spPr>
          <a:xfrm>
            <a:off x="0" y="50801"/>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7" name="Google Shape;57;p9"/>
          <p:cNvPicPr preferRelativeResize="0"/>
          <p:nvPr/>
        </p:nvPicPr>
        <p:blipFill rotWithShape="1">
          <a:blip r:embed="rId3">
            <a:alphaModFix/>
          </a:blip>
          <a:srcRect/>
          <a:stretch/>
        </p:blipFill>
        <p:spPr>
          <a:xfrm>
            <a:off x="-3322638" y="1756139"/>
            <a:ext cx="6116149" cy="3646165"/>
          </a:xfrm>
          <a:prstGeom prst="rect">
            <a:avLst/>
          </a:prstGeom>
          <a:noFill/>
          <a:ln>
            <a:noFill/>
          </a:ln>
        </p:spPr>
      </p:pic>
      <p:pic>
        <p:nvPicPr>
          <p:cNvPr id="58" name="Google Shape;58;p9"/>
          <p:cNvPicPr preferRelativeResize="0"/>
          <p:nvPr/>
        </p:nvPicPr>
        <p:blipFill rotWithShape="1">
          <a:blip r:embed="rId4">
            <a:alphaModFix/>
          </a:blip>
          <a:srcRect/>
          <a:stretch/>
        </p:blipFill>
        <p:spPr>
          <a:xfrm>
            <a:off x="10738894" y="754064"/>
            <a:ext cx="578393" cy="487571"/>
          </a:xfrm>
          <a:prstGeom prst="rect">
            <a:avLst/>
          </a:prstGeom>
          <a:noFill/>
          <a:ln>
            <a:noFill/>
          </a:ln>
        </p:spPr>
      </p:pic>
      <p:sp>
        <p:nvSpPr>
          <p:cNvPr id="59" name="Google Shape;59;p9"/>
          <p:cNvSpPr txBox="1">
            <a:spLocks noGrp="1"/>
          </p:cNvSpPr>
          <p:nvPr>
            <p:ph type="title"/>
          </p:nvPr>
        </p:nvSpPr>
        <p:spPr>
          <a:xfrm>
            <a:off x="3464593" y="905535"/>
            <a:ext cx="7852694" cy="36461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p:cNvPicPr preferRelativeResize="0"/>
          <p:nvPr/>
        </p:nvPicPr>
        <p:blipFill rotWithShape="1">
          <a:blip r:embed="rId5">
            <a:alphaModFix/>
          </a:blip>
          <a:srcRect/>
          <a:stretch/>
        </p:blipFill>
        <p:spPr>
          <a:xfrm>
            <a:off x="10738893" y="752727"/>
            <a:ext cx="578393" cy="4875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3"/>
        <p:cNvGrpSpPr/>
        <p:nvPr/>
      </p:nvGrpSpPr>
      <p:grpSpPr>
        <a:xfrm>
          <a:off x="0" y="0"/>
          <a:ext cx="0" cy="0"/>
          <a:chOff x="0" y="0"/>
          <a:chExt cx="0" cy="0"/>
        </a:xfrm>
      </p:grpSpPr>
      <p:grpSp>
        <p:nvGrpSpPr>
          <p:cNvPr id="64" name="Google Shape;64;p10"/>
          <p:cNvGrpSpPr/>
          <p:nvPr/>
        </p:nvGrpSpPr>
        <p:grpSpPr>
          <a:xfrm>
            <a:off x="-6163339" y="-1059668"/>
            <a:ext cx="24518678" cy="7916331"/>
            <a:chOff x="-6163339" y="-1083732"/>
            <a:chExt cx="24518678" cy="7916331"/>
          </a:xfrm>
        </p:grpSpPr>
        <p:sp>
          <p:nvSpPr>
            <p:cNvPr id="65" name="Google Shape;65;p10"/>
            <p:cNvSpPr/>
            <p:nvPr/>
          </p:nvSpPr>
          <p:spPr>
            <a:xfrm>
              <a:off x="-6163339" y="-1083732"/>
              <a:ext cx="24518678" cy="7352370"/>
            </a:xfrm>
            <a:prstGeom prst="ellipse">
              <a:avLst/>
            </a:prstGeom>
            <a:solidFill>
              <a:srgbClr val="F8B3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 name="Google Shape;66;p10"/>
            <p:cNvSpPr/>
            <p:nvPr/>
          </p:nvSpPr>
          <p:spPr>
            <a:xfrm>
              <a:off x="0" y="25400"/>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7" name="Google Shape;67;p10"/>
            <p:cNvPicPr preferRelativeResize="0"/>
            <p:nvPr/>
          </p:nvPicPr>
          <p:blipFill rotWithShape="1">
            <a:blip r:embed="rId2">
              <a:alphaModFix/>
            </a:blip>
            <a:srcRect/>
            <a:stretch/>
          </p:blipFill>
          <p:spPr>
            <a:xfrm>
              <a:off x="10738894" y="728663"/>
              <a:ext cx="578393" cy="487571"/>
            </a:xfrm>
            <a:prstGeom prst="rect">
              <a:avLst/>
            </a:prstGeom>
            <a:noFill/>
            <a:ln>
              <a:noFill/>
            </a:ln>
          </p:spPr>
        </p:pic>
        <p:pic>
          <p:nvPicPr>
            <p:cNvPr id="68" name="Google Shape;68;p10"/>
            <p:cNvPicPr preferRelativeResize="0"/>
            <p:nvPr/>
          </p:nvPicPr>
          <p:blipFill rotWithShape="1">
            <a:blip r:embed="rId3">
              <a:alphaModFix/>
            </a:blip>
            <a:srcRect/>
            <a:stretch/>
          </p:blipFill>
          <p:spPr>
            <a:xfrm>
              <a:off x="-601805" y="589362"/>
              <a:ext cx="4367758" cy="4526586"/>
            </a:xfrm>
            <a:prstGeom prst="rect">
              <a:avLst/>
            </a:prstGeom>
            <a:noFill/>
            <a:ln>
              <a:noFill/>
            </a:ln>
          </p:spPr>
        </p:pic>
      </p:grpSp>
      <p:sp>
        <p:nvSpPr>
          <p:cNvPr id="69" name="Google Shape;69;p10"/>
          <p:cNvSpPr txBox="1">
            <a:spLocks noGrp="1"/>
          </p:cNvSpPr>
          <p:nvPr>
            <p:ph type="title"/>
          </p:nvPr>
        </p:nvSpPr>
        <p:spPr>
          <a:xfrm>
            <a:off x="1914522" y="365125"/>
            <a:ext cx="8397878" cy="198913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Calibri"/>
              <a:buNone/>
              <a:defRPr sz="44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3949698" y="2698351"/>
            <a:ext cx="7664355" cy="347861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02B4D"/>
              </a:buClr>
              <a:buSzPts val="3200"/>
              <a:buChar char="•"/>
              <a:defRPr sz="3200" b="0" i="0">
                <a:solidFill>
                  <a:srgbClr val="302B4D"/>
                </a:solidFill>
                <a:latin typeface="Calibri"/>
                <a:ea typeface="Calibri"/>
                <a:cs typeface="Calibri"/>
                <a:sym typeface="Calibri"/>
              </a:defRPr>
            </a:lvl1pPr>
            <a:lvl2pPr marL="914400" lvl="1" indent="-381000" algn="l">
              <a:lnSpc>
                <a:spcPct val="90000"/>
              </a:lnSpc>
              <a:spcBef>
                <a:spcPts val="500"/>
              </a:spcBef>
              <a:spcAft>
                <a:spcPts val="0"/>
              </a:spcAft>
              <a:buClr>
                <a:srgbClr val="302B4D"/>
              </a:buClr>
              <a:buSzPts val="2400"/>
              <a:buChar char="•"/>
              <a:defRPr b="0" i="0">
                <a:solidFill>
                  <a:srgbClr val="302B4D"/>
                </a:solidFill>
                <a:latin typeface="Calibri"/>
                <a:ea typeface="Calibri"/>
                <a:cs typeface="Calibri"/>
                <a:sym typeface="Calibri"/>
              </a:defRPr>
            </a:lvl2pPr>
            <a:lvl3pPr marL="1371600" lvl="2" indent="-355600" algn="l">
              <a:lnSpc>
                <a:spcPct val="90000"/>
              </a:lnSpc>
              <a:spcBef>
                <a:spcPts val="500"/>
              </a:spcBef>
              <a:spcAft>
                <a:spcPts val="0"/>
              </a:spcAft>
              <a:buClr>
                <a:srgbClr val="302B4D"/>
              </a:buClr>
              <a:buSzPts val="2000"/>
              <a:buChar char="•"/>
              <a:defRPr b="0" i="0">
                <a:solidFill>
                  <a:srgbClr val="302B4D"/>
                </a:solidFill>
                <a:latin typeface="Calibri"/>
                <a:ea typeface="Calibri"/>
                <a:cs typeface="Calibri"/>
                <a:sym typeface="Calibri"/>
              </a:defRPr>
            </a:lvl3pPr>
            <a:lvl4pPr marL="1828800" lvl="3"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4pPr>
            <a:lvl5pPr marL="2286000" lvl="4" indent="-342900" algn="l">
              <a:lnSpc>
                <a:spcPct val="90000"/>
              </a:lnSpc>
              <a:spcBef>
                <a:spcPts val="500"/>
              </a:spcBef>
              <a:spcAft>
                <a:spcPts val="0"/>
              </a:spcAft>
              <a:buClr>
                <a:srgbClr val="302B4D"/>
              </a:buClr>
              <a:buSzPts val="1800"/>
              <a:buChar char="•"/>
              <a:defRPr b="0" i="0">
                <a:solidFill>
                  <a:srgbClr val="302B4D"/>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3"/>
        <p:cNvGrpSpPr/>
        <p:nvPr/>
      </p:nvGrpSpPr>
      <p:grpSpPr>
        <a:xfrm>
          <a:off x="0" y="0"/>
          <a:ext cx="0" cy="0"/>
          <a:chOff x="0" y="0"/>
          <a:chExt cx="0" cy="0"/>
        </a:xfrm>
      </p:grpSpPr>
      <p:grpSp>
        <p:nvGrpSpPr>
          <p:cNvPr id="74" name="Google Shape;74;p11"/>
          <p:cNvGrpSpPr/>
          <p:nvPr/>
        </p:nvGrpSpPr>
        <p:grpSpPr>
          <a:xfrm>
            <a:off x="-6163339" y="-1165977"/>
            <a:ext cx="24518678" cy="8022640"/>
            <a:chOff x="-6163339" y="-1190041"/>
            <a:chExt cx="24518678" cy="8022640"/>
          </a:xfrm>
        </p:grpSpPr>
        <p:sp>
          <p:nvSpPr>
            <p:cNvPr id="75" name="Google Shape;75;p11"/>
            <p:cNvSpPr/>
            <p:nvPr/>
          </p:nvSpPr>
          <p:spPr>
            <a:xfrm>
              <a:off x="-6163339" y="-1083732"/>
              <a:ext cx="24518678" cy="7352370"/>
            </a:xfrm>
            <a:prstGeom prst="ellipse">
              <a:avLst/>
            </a:prstGeom>
            <a:solidFill>
              <a:srgbClr val="ED68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11"/>
            <p:cNvSpPr/>
            <p:nvPr/>
          </p:nvSpPr>
          <p:spPr>
            <a:xfrm>
              <a:off x="0" y="25400"/>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7" name="Google Shape;77;p11"/>
            <p:cNvPicPr preferRelativeResize="0"/>
            <p:nvPr/>
          </p:nvPicPr>
          <p:blipFill rotWithShape="1">
            <a:blip r:embed="rId2">
              <a:alphaModFix/>
            </a:blip>
            <a:srcRect/>
            <a:stretch/>
          </p:blipFill>
          <p:spPr>
            <a:xfrm>
              <a:off x="-700312" y="-1190041"/>
              <a:ext cx="6116149" cy="3646165"/>
            </a:xfrm>
            <a:prstGeom prst="rect">
              <a:avLst/>
            </a:prstGeom>
            <a:noFill/>
            <a:ln>
              <a:noFill/>
            </a:ln>
          </p:spPr>
        </p:pic>
        <p:pic>
          <p:nvPicPr>
            <p:cNvPr id="78" name="Google Shape;78;p11"/>
            <p:cNvPicPr preferRelativeResize="0"/>
            <p:nvPr/>
          </p:nvPicPr>
          <p:blipFill rotWithShape="1">
            <a:blip r:embed="rId3">
              <a:alphaModFix/>
            </a:blip>
            <a:srcRect/>
            <a:stretch/>
          </p:blipFill>
          <p:spPr>
            <a:xfrm>
              <a:off x="10738894" y="728663"/>
              <a:ext cx="578393" cy="487571"/>
            </a:xfrm>
            <a:prstGeom prst="rect">
              <a:avLst/>
            </a:prstGeom>
            <a:noFill/>
            <a:ln>
              <a:noFill/>
            </a:ln>
          </p:spPr>
        </p:pic>
      </p:grpSp>
      <p:sp>
        <p:nvSpPr>
          <p:cNvPr id="79" name="Google Shape;79;p11"/>
          <p:cNvSpPr txBox="1">
            <a:spLocks noGrp="1"/>
          </p:cNvSpPr>
          <p:nvPr>
            <p:ph type="title"/>
          </p:nvPr>
        </p:nvSpPr>
        <p:spPr>
          <a:xfrm>
            <a:off x="2357762" y="3225800"/>
            <a:ext cx="7824381" cy="245734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Calibri"/>
              <a:buNone/>
              <a:defRPr sz="60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82"/>
        <p:cNvGrpSpPr/>
        <p:nvPr/>
      </p:nvGrpSpPr>
      <p:grpSpPr>
        <a:xfrm>
          <a:off x="0" y="0"/>
          <a:ext cx="0" cy="0"/>
          <a:chOff x="0" y="0"/>
          <a:chExt cx="0" cy="0"/>
        </a:xfrm>
      </p:grpSpPr>
      <p:grpSp>
        <p:nvGrpSpPr>
          <p:cNvPr id="83" name="Google Shape;83;p12"/>
          <p:cNvGrpSpPr/>
          <p:nvPr/>
        </p:nvGrpSpPr>
        <p:grpSpPr>
          <a:xfrm>
            <a:off x="-6163339" y="-1058331"/>
            <a:ext cx="24518678" cy="7916331"/>
            <a:chOff x="-6163339" y="-1083732"/>
            <a:chExt cx="24518678" cy="7916331"/>
          </a:xfrm>
        </p:grpSpPr>
        <p:sp>
          <p:nvSpPr>
            <p:cNvPr id="84" name="Google Shape;84;p12"/>
            <p:cNvSpPr/>
            <p:nvPr/>
          </p:nvSpPr>
          <p:spPr>
            <a:xfrm>
              <a:off x="-6163339" y="-1083732"/>
              <a:ext cx="24518678" cy="7352370"/>
            </a:xfrm>
            <a:prstGeom prst="ellipse">
              <a:avLst/>
            </a:prstGeom>
            <a:solidFill>
              <a:srgbClr val="4947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p12"/>
            <p:cNvSpPr/>
            <p:nvPr/>
          </p:nvSpPr>
          <p:spPr>
            <a:xfrm>
              <a:off x="0" y="25400"/>
              <a:ext cx="12192000" cy="6807199"/>
            </a:xfrm>
            <a:prstGeom prst="rect">
              <a:avLst/>
            </a:prstGeom>
            <a:noFill/>
            <a:ln w="254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6" name="Google Shape;86;p12"/>
            <p:cNvPicPr preferRelativeResize="0"/>
            <p:nvPr/>
          </p:nvPicPr>
          <p:blipFill rotWithShape="1">
            <a:blip r:embed="rId2">
              <a:alphaModFix/>
            </a:blip>
            <a:srcRect/>
            <a:stretch/>
          </p:blipFill>
          <p:spPr>
            <a:xfrm>
              <a:off x="5561385" y="1919353"/>
              <a:ext cx="6116149" cy="3646165"/>
            </a:xfrm>
            <a:prstGeom prst="rect">
              <a:avLst/>
            </a:prstGeom>
            <a:noFill/>
            <a:ln>
              <a:noFill/>
            </a:ln>
          </p:spPr>
        </p:pic>
        <p:pic>
          <p:nvPicPr>
            <p:cNvPr id="87" name="Google Shape;87;p12"/>
            <p:cNvPicPr preferRelativeResize="0"/>
            <p:nvPr/>
          </p:nvPicPr>
          <p:blipFill rotWithShape="1">
            <a:blip r:embed="rId3">
              <a:alphaModFix/>
            </a:blip>
            <a:srcRect/>
            <a:stretch/>
          </p:blipFill>
          <p:spPr>
            <a:xfrm>
              <a:off x="10738894" y="728663"/>
              <a:ext cx="578393" cy="487571"/>
            </a:xfrm>
            <a:prstGeom prst="rect">
              <a:avLst/>
            </a:prstGeom>
            <a:noFill/>
            <a:ln>
              <a:noFill/>
            </a:ln>
          </p:spPr>
        </p:pic>
      </p:grpSp>
      <p:sp>
        <p:nvSpPr>
          <p:cNvPr id="88" name="Google Shape;88;p12"/>
          <p:cNvSpPr txBox="1">
            <a:spLocks noGrp="1"/>
          </p:cNvSpPr>
          <p:nvPr>
            <p:ph type="title"/>
          </p:nvPr>
        </p:nvSpPr>
        <p:spPr>
          <a:xfrm>
            <a:off x="740210" y="1914986"/>
            <a:ext cx="4821175" cy="36461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dt" idx="10"/>
          </p:nvPr>
        </p:nvSpPr>
        <p:spPr>
          <a:xfrm>
            <a:off x="8621067" y="6273004"/>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740210" y="6247105"/>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ED68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000"/>
              <a:buFont typeface="Calibri"/>
              <a:buNone/>
              <a:defRPr sz="5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4.wmv"/><Relationship Id="rId7" Type="http://schemas.openxmlformats.org/officeDocument/2006/relationships/image" Target="../media/image36.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video" Target="../media/media4.wm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Gvx7OtnO_aU?feature=shared"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youtube.com/shorts/_mNQ5fF2MrQ?feature=shar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com/shorts/LFbERw4wNFs?feature=shared" TargetMode="External"/><Relationship Id="rId7" Type="http://schemas.openxmlformats.org/officeDocument/2006/relationships/hyperlink" Target="https://youtu.be/NuY6P2Rc3IY?si=ng8OxpJlb-3YFdbY"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youtube.com/shorts/sVaAiToemu8?si=xRILVT4oybx-xFpA" TargetMode="External"/><Relationship Id="rId5" Type="http://schemas.openxmlformats.org/officeDocument/2006/relationships/hyperlink" Target="https://youtube.com/shorts/ZKq89YzkW5Y?feature=shared" TargetMode="External"/><Relationship Id="rId4" Type="http://schemas.openxmlformats.org/officeDocument/2006/relationships/hyperlink" Target="https://youtube.com/shorts/cH7yOuzTgc8?feature=shar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T_c2wz5jXAhVSPFAKHZq1D-0QjRwIBw&amp;url=http://www.sheknows.com/home-and-gardening/articles/982361/declutter-at-home-with-post-its&amp;psig=AOvVaw3wIJXLRmzwI2lGu4Q5tD0o&amp;ust=1509462279768527"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705502" y="771160"/>
            <a:ext cx="10058401" cy="219215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990"/>
              <a:buFont typeface="Arial"/>
              <a:buNone/>
            </a:pPr>
            <a:r>
              <a:rPr lang="nl-NL" sz="4300"/>
              <a:t>Uit eigen beweging: een beweegprogramma voor mensen met zeer ernstige verstandelijke en meervoudige beperkingen</a:t>
            </a:r>
            <a:endParaRPr sz="4300"/>
          </a:p>
        </p:txBody>
      </p:sp>
      <p:sp>
        <p:nvSpPr>
          <p:cNvPr id="98" name="Google Shape;98;p1"/>
          <p:cNvSpPr txBox="1">
            <a:spLocks noGrp="1"/>
          </p:cNvSpPr>
          <p:nvPr>
            <p:ph type="subTitle" idx="1"/>
          </p:nvPr>
        </p:nvSpPr>
        <p:spPr>
          <a:xfrm>
            <a:off x="705504" y="3944304"/>
            <a:ext cx="10058400" cy="12003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ts val="2400"/>
              <a:buNone/>
            </a:pPr>
            <a:r>
              <a:rPr lang="nl-NL"/>
              <a:t>Leentje van Alphen</a:t>
            </a:r>
            <a:endParaRPr/>
          </a:p>
          <a:p>
            <a:pPr marL="0" lvl="0" indent="0" algn="ctr" rtl="0">
              <a:lnSpc>
                <a:spcPct val="90000"/>
              </a:lnSpc>
              <a:spcBef>
                <a:spcPts val="0"/>
              </a:spcBef>
              <a:spcAft>
                <a:spcPts val="0"/>
              </a:spcAft>
              <a:buClr>
                <a:schemeClr val="lt1"/>
              </a:buClr>
              <a:buSzPts val="2400"/>
              <a:buNone/>
            </a:pPr>
            <a:r>
              <a:rPr lang="nl-NL"/>
              <a:t>Annette van der Putten</a:t>
            </a:r>
            <a:endParaRPr/>
          </a:p>
          <a:p>
            <a:pPr marL="0" lvl="0" indent="0" algn="ctr" rtl="0">
              <a:lnSpc>
                <a:spcPct val="90000"/>
              </a:lnSpc>
              <a:spcBef>
                <a:spcPts val="0"/>
              </a:spcBef>
              <a:spcAft>
                <a:spcPts val="0"/>
              </a:spcAft>
              <a:buClr>
                <a:schemeClr val="lt1"/>
              </a:buClr>
              <a:buSzPts val="2400"/>
              <a:buNone/>
            </a:pPr>
            <a:r>
              <a:rPr lang="nl-NL"/>
              <a:t>Aly Waninge</a:t>
            </a:r>
            <a:endParaRPr/>
          </a:p>
          <a:p>
            <a:pPr marL="0" lvl="0" indent="0" algn="ctr" rtl="0">
              <a:lnSpc>
                <a:spcPct val="90000"/>
              </a:lnSpc>
              <a:spcBef>
                <a:spcPts val="0"/>
              </a:spcBef>
              <a:spcAft>
                <a:spcPts val="0"/>
              </a:spcAft>
              <a:buClr>
                <a:schemeClr val="lt1"/>
              </a:buClr>
              <a:buSzPts val="2400"/>
              <a:buNone/>
            </a:pPr>
            <a:r>
              <a:rPr lang="nl-NL"/>
              <a:t>Alexander Minnaert</a:t>
            </a:r>
            <a:endParaRPr/>
          </a:p>
        </p:txBody>
      </p:sp>
      <p:sp>
        <p:nvSpPr>
          <p:cNvPr id="99" name="Google Shape;99;p1"/>
          <p:cNvSpPr/>
          <p:nvPr/>
        </p:nvSpPr>
        <p:spPr>
          <a:xfrm rot="-5400000">
            <a:off x="11001383" y="3859969"/>
            <a:ext cx="163859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FFFFFF"/>
                </a:solidFill>
                <a:latin typeface="Calibri"/>
                <a:ea typeface="Calibri"/>
                <a:cs typeface="Calibri"/>
                <a:sym typeface="Calibri"/>
              </a:rPr>
              <a:t>Foto door Max Alvares Vega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3893605" y="969818"/>
            <a:ext cx="5014390" cy="1674536"/>
          </a:xfrm>
          <a:prstGeom prst="rect">
            <a:avLst/>
          </a:prstGeom>
          <a:noFill/>
          <a:ln>
            <a:noFill/>
          </a:ln>
        </p:spPr>
        <p:txBody>
          <a:bodyPr spcFirstLastPara="1" wrap="square" lIns="91425" tIns="45700" rIns="91425" bIns="45700" anchor="ctr" anchorCtr="0">
            <a:normAutofit/>
          </a:bodyPr>
          <a:lstStyle/>
          <a:p>
            <a:pPr>
              <a:lnSpc>
                <a:spcPct val="100000"/>
              </a:lnSpc>
              <a:spcBef>
                <a:spcPts val="374"/>
              </a:spcBef>
              <a:buClr>
                <a:srgbClr val="000000"/>
              </a:buClr>
            </a:pPr>
            <a:r>
              <a:rPr lang="nl-NL" sz="3511" dirty="0">
                <a:solidFill>
                  <a:srgbClr val="F8A72A"/>
                </a:solidFill>
                <a:latin typeface="Calibri" panose="020F0502020204030204" pitchFamily="34" charset="0"/>
                <a:cs typeface="Calibri" panose="020F0502020204030204" pitchFamily="34" charset="0"/>
              </a:rPr>
              <a:t>Belang van bewegen</a:t>
            </a:r>
            <a:endParaRPr sz="3511" dirty="0">
              <a:solidFill>
                <a:srgbClr val="F8A72A"/>
              </a:solidFill>
              <a:latin typeface="Calibri" panose="020F0502020204030204" pitchFamily="34" charset="0"/>
              <a:cs typeface="Calibri" panose="020F0502020204030204" pitchFamily="34" charset="0"/>
            </a:endParaRPr>
          </a:p>
        </p:txBody>
      </p:sp>
      <p:sp>
        <p:nvSpPr>
          <p:cNvPr id="2" name="Tekstvak 1">
            <a:extLst>
              <a:ext uri="{FF2B5EF4-FFF2-40B4-BE49-F238E27FC236}">
                <a16:creationId xmlns:a16="http://schemas.microsoft.com/office/drawing/2014/main" id="{E20848FB-7AD8-7AD3-891A-B307102C8718}"/>
              </a:ext>
            </a:extLst>
          </p:cNvPr>
          <p:cNvSpPr txBox="1"/>
          <p:nvPr/>
        </p:nvSpPr>
        <p:spPr>
          <a:xfrm>
            <a:off x="3103418" y="2339554"/>
            <a:ext cx="7176655" cy="3108543"/>
          </a:xfrm>
          <a:prstGeom prst="rect">
            <a:avLst/>
          </a:prstGeom>
          <a:noFill/>
        </p:spPr>
        <p:txBody>
          <a:bodyPr wrap="square" rtlCol="0">
            <a:spAutoFit/>
          </a:bodyPr>
          <a:lstStyle/>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Lichamelijke en geestelijke gezondheid</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Verhogen van alertheid</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Verminderen van gedragsproblemen</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Verwerving van motorische vaardigheden</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Communicatie / invloed uitoefenen</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Deelnemen / contacten leggen</a:t>
            </a:r>
          </a:p>
          <a:p>
            <a:pPr marL="285750" indent="-285750">
              <a:buFont typeface="Arial" panose="020B0604020202020204" pitchFamily="34" charset="0"/>
              <a:buChar char="•"/>
            </a:pPr>
            <a:r>
              <a:rPr lang="nl-NL" sz="2800" b="0" spc="-1" dirty="0">
                <a:solidFill>
                  <a:schemeClr val="dk1"/>
                </a:solidFill>
                <a:latin typeface="Calibri" panose="020F0502020204030204" pitchFamily="34" charset="0"/>
                <a:cs typeface="Calibri" panose="020F0502020204030204" pitchFamily="34" charset="0"/>
              </a:rPr>
              <a:t>Kwaliteit van bestaan</a:t>
            </a:r>
            <a:endParaRPr lang="nl-NL" sz="2800" dirty="0">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EEE5886C-7D57-161B-8B5B-7AE971337751}"/>
              </a:ext>
            </a:extLst>
          </p:cNvPr>
          <p:cNvSpPr/>
          <p:nvPr/>
        </p:nvSpPr>
        <p:spPr>
          <a:xfrm>
            <a:off x="2534374" y="5888182"/>
            <a:ext cx="7012303" cy="375936"/>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buClr>
                <a:srgbClr val="000000"/>
              </a:buClr>
            </a:pPr>
            <a:r>
              <a:rPr lang="nl-NL" sz="1000" i="1" kern="0" spc="-1" dirty="0">
                <a:solidFill>
                  <a:srgbClr val="C00000"/>
                </a:solidFill>
                <a:latin typeface="Verdana"/>
                <a:sym typeface="Arial"/>
              </a:rPr>
              <a:t>(</a:t>
            </a:r>
            <a:r>
              <a:rPr lang="nl-NL" sz="1000" i="1" kern="0" spc="-1" dirty="0" err="1">
                <a:solidFill>
                  <a:srgbClr val="C00000"/>
                </a:solidFill>
                <a:latin typeface="Verdana"/>
                <a:sym typeface="Arial"/>
              </a:rPr>
              <a:t>Aherne</a:t>
            </a:r>
            <a:r>
              <a:rPr lang="nl-NL" sz="1000" i="1" kern="0" spc="-1" dirty="0">
                <a:solidFill>
                  <a:srgbClr val="C00000"/>
                </a:solidFill>
                <a:latin typeface="Verdana"/>
                <a:sym typeface="Arial"/>
              </a:rPr>
              <a:t> et al., 2016; </a:t>
            </a:r>
            <a:r>
              <a:rPr lang="nl-NL" sz="1000" i="1" kern="0" spc="-1" dirty="0" err="1">
                <a:solidFill>
                  <a:srgbClr val="C00000"/>
                </a:solidFill>
                <a:latin typeface="Verdana"/>
                <a:sym typeface="Arial"/>
              </a:rPr>
              <a:t>Bartlo</a:t>
            </a:r>
            <a:r>
              <a:rPr lang="nl-NL" sz="1000" i="1" kern="0" spc="-1" dirty="0">
                <a:solidFill>
                  <a:srgbClr val="C00000"/>
                </a:solidFill>
                <a:latin typeface="Verdana"/>
                <a:sym typeface="Arial"/>
              </a:rPr>
              <a:t> &amp; Klein, 2011; Bossink et al., 2017; Jones et al., 2007; Houwen et al., 2014; </a:t>
            </a:r>
            <a:br>
              <a:rPr sz="1000" kern="0" dirty="0">
                <a:solidFill>
                  <a:srgbClr val="000000"/>
                </a:solidFill>
                <a:latin typeface="Arial"/>
                <a:sym typeface="Arial"/>
              </a:rPr>
            </a:br>
            <a:r>
              <a:rPr lang="nl-NL" sz="1000" i="1" kern="0" spc="-1" dirty="0" err="1">
                <a:solidFill>
                  <a:srgbClr val="C00000"/>
                </a:solidFill>
                <a:latin typeface="Verdana"/>
                <a:sym typeface="Arial"/>
              </a:rPr>
              <a:t>Lancioni</a:t>
            </a:r>
            <a:r>
              <a:rPr lang="nl-NL" sz="1000" i="1" kern="0" spc="-1" dirty="0">
                <a:solidFill>
                  <a:srgbClr val="C00000"/>
                </a:solidFill>
                <a:latin typeface="Verdana"/>
                <a:sym typeface="Arial"/>
              </a:rPr>
              <a:t> et al., 2005; </a:t>
            </a:r>
            <a:r>
              <a:rPr lang="nl-NL" sz="1000" i="1" kern="0" spc="-1" dirty="0" err="1">
                <a:solidFill>
                  <a:srgbClr val="C00000"/>
                </a:solidFill>
                <a:latin typeface="Verdana"/>
                <a:sym typeface="Arial"/>
              </a:rPr>
              <a:t>Munde</a:t>
            </a:r>
            <a:r>
              <a:rPr lang="nl-NL" sz="1000" i="1" kern="0" spc="-1" dirty="0">
                <a:solidFill>
                  <a:srgbClr val="C00000"/>
                </a:solidFill>
                <a:latin typeface="Verdana"/>
                <a:sym typeface="Arial"/>
              </a:rPr>
              <a:t> &amp; Vlaskamp, 2015; van der Putten et al., 2005; van der Putten, 2014)</a:t>
            </a:r>
            <a:endParaRPr lang="nl-NL" sz="1000" kern="0" spc="-1" dirty="0">
              <a:solidFill>
                <a:srgbClr val="000000"/>
              </a:solidFill>
              <a:latin typeface="Calibri"/>
              <a:sym typeface="Arial"/>
            </a:endParaRPr>
          </a:p>
        </p:txBody>
      </p:sp>
    </p:spTree>
    <p:extLst>
      <p:ext uri="{BB962C8B-B14F-4D97-AF65-F5344CB8AC3E}">
        <p14:creationId xmlns:p14="http://schemas.microsoft.com/office/powerpoint/2010/main" val="62260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618030"/>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Beweegactiviteiten</a:t>
            </a:r>
            <a:endParaRPr dirty="0"/>
          </a:p>
        </p:txBody>
      </p:sp>
      <p:pic>
        <p:nvPicPr>
          <p:cNvPr id="3" name="Picture 2">
            <a:extLst>
              <a:ext uri="{FF2B5EF4-FFF2-40B4-BE49-F238E27FC236}">
                <a16:creationId xmlns:a16="http://schemas.microsoft.com/office/drawing/2014/main" id="{4BD2CDAC-AE6D-AA94-B8EC-90FDBD82BE4B}"/>
              </a:ext>
            </a:extLst>
          </p:cNvPr>
          <p:cNvPicPr/>
          <p:nvPr/>
        </p:nvPicPr>
        <p:blipFill>
          <a:blip r:embed="rId3"/>
          <a:srcRect l="44431" t="26138" r="37531" b="49995"/>
          <a:stretch/>
        </p:blipFill>
        <p:spPr>
          <a:xfrm>
            <a:off x="2738436" y="2581879"/>
            <a:ext cx="3053397" cy="2365342"/>
          </a:xfrm>
          <a:prstGeom prst="rect">
            <a:avLst/>
          </a:prstGeom>
          <a:ln w="0">
            <a:noFill/>
          </a:ln>
        </p:spPr>
      </p:pic>
      <p:pic>
        <p:nvPicPr>
          <p:cNvPr id="4" name="Picture 3">
            <a:extLst>
              <a:ext uri="{FF2B5EF4-FFF2-40B4-BE49-F238E27FC236}">
                <a16:creationId xmlns:a16="http://schemas.microsoft.com/office/drawing/2014/main" id="{FFEDFCBD-9E24-C47C-052E-2BE225180D9E}"/>
              </a:ext>
            </a:extLst>
          </p:cNvPr>
          <p:cNvPicPr/>
          <p:nvPr/>
        </p:nvPicPr>
        <p:blipFill>
          <a:blip r:embed="rId4"/>
          <a:srcRect l="44652" t="24360" r="37593" b="53277"/>
          <a:stretch/>
        </p:blipFill>
        <p:spPr>
          <a:xfrm>
            <a:off x="6400168" y="2581879"/>
            <a:ext cx="3297380" cy="2365342"/>
          </a:xfrm>
          <a:prstGeom prst="rect">
            <a:avLst/>
          </a:prstGeom>
          <a:ln w="0">
            <a:noFill/>
          </a:ln>
        </p:spPr>
      </p:pic>
      <p:sp>
        <p:nvSpPr>
          <p:cNvPr id="5" name="TextBox 10">
            <a:extLst>
              <a:ext uri="{FF2B5EF4-FFF2-40B4-BE49-F238E27FC236}">
                <a16:creationId xmlns:a16="http://schemas.microsoft.com/office/drawing/2014/main" id="{5745F35B-877D-6C37-DF69-D27BA1C50759}"/>
              </a:ext>
            </a:extLst>
          </p:cNvPr>
          <p:cNvSpPr/>
          <p:nvPr/>
        </p:nvSpPr>
        <p:spPr>
          <a:xfrm>
            <a:off x="4544850" y="5342836"/>
            <a:ext cx="3102300" cy="37593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buClr>
                <a:srgbClr val="000000"/>
              </a:buClr>
            </a:pPr>
            <a:r>
              <a:rPr lang="nl-NL" sz="2000" kern="0" spc="-1" dirty="0">
                <a:solidFill>
                  <a:srgbClr val="000000"/>
                </a:solidFill>
                <a:latin typeface="Verdana"/>
                <a:sym typeface="Arial"/>
              </a:rPr>
              <a:t>Lopen in de </a:t>
            </a:r>
            <a:r>
              <a:rPr lang="nl-NL" sz="2000" kern="0" spc="-1" dirty="0" err="1">
                <a:solidFill>
                  <a:srgbClr val="000000"/>
                </a:solidFill>
                <a:latin typeface="Verdana"/>
                <a:sym typeface="Arial"/>
              </a:rPr>
              <a:t>Meywalk</a:t>
            </a:r>
            <a:endParaRPr lang="nl-NL" sz="2000" kern="0" spc="-1" dirty="0">
              <a:solidFill>
                <a:srgbClr val="000000"/>
              </a:solidFill>
              <a:latin typeface="Calibri"/>
              <a:sym typeface="Arial"/>
            </a:endParaRPr>
          </a:p>
        </p:txBody>
      </p:sp>
    </p:spTree>
    <p:extLst>
      <p:ext uri="{BB962C8B-B14F-4D97-AF65-F5344CB8AC3E}">
        <p14:creationId xmlns:p14="http://schemas.microsoft.com/office/powerpoint/2010/main" val="1054015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nl-NL" dirty="0"/>
              <a:t>Beweegactiviteiten</a:t>
            </a:r>
            <a:endParaRPr dirty="0"/>
          </a:p>
        </p:txBody>
      </p:sp>
      <p:sp>
        <p:nvSpPr>
          <p:cNvPr id="112" name="Google Shape;112;g2efae0e55c4_0_10"/>
          <p:cNvSpPr txBox="1">
            <a:spLocks noGrp="1"/>
          </p:cNvSpPr>
          <p:nvPr>
            <p:ph type="body" idx="1"/>
          </p:nvPr>
        </p:nvSpPr>
        <p:spPr>
          <a:xfrm>
            <a:off x="1510748" y="204125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a:p>
          <a:p>
            <a:pPr marL="228600" lvl="0" indent="-25400" algn="l" rtl="0">
              <a:lnSpc>
                <a:spcPct val="90000"/>
              </a:lnSpc>
              <a:spcBef>
                <a:spcPts val="0"/>
              </a:spcBef>
              <a:spcAft>
                <a:spcPts val="0"/>
              </a:spcAft>
              <a:buClr>
                <a:srgbClr val="302B4D"/>
              </a:buClr>
              <a:buSzPts val="3200"/>
              <a:buNone/>
            </a:pPr>
            <a:endParaRPr/>
          </a:p>
        </p:txBody>
      </p:sp>
      <p:sp>
        <p:nvSpPr>
          <p:cNvPr id="2" name="TextBox 10">
            <a:extLst>
              <a:ext uri="{FF2B5EF4-FFF2-40B4-BE49-F238E27FC236}">
                <a16:creationId xmlns:a16="http://schemas.microsoft.com/office/drawing/2014/main" id="{A898D88A-C57F-2101-6C75-1809AC75E7AD}"/>
              </a:ext>
            </a:extLst>
          </p:cNvPr>
          <p:cNvSpPr/>
          <p:nvPr/>
        </p:nvSpPr>
        <p:spPr>
          <a:xfrm>
            <a:off x="3671007" y="5250311"/>
            <a:ext cx="3712987" cy="437491"/>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buClr>
                <a:srgbClr val="000000"/>
              </a:buClr>
            </a:pPr>
            <a:r>
              <a:rPr lang="nl-NL" sz="2400" kern="0" spc="-1" dirty="0">
                <a:solidFill>
                  <a:schemeClr val="bg1"/>
                </a:solidFill>
                <a:latin typeface="Verdana"/>
                <a:sym typeface="Arial"/>
              </a:rPr>
              <a:t>De kracht van eenvoud</a:t>
            </a:r>
            <a:endParaRPr lang="nl-NL" sz="2400" kern="0" spc="-1" dirty="0">
              <a:solidFill>
                <a:schemeClr val="bg1"/>
              </a:solidFill>
              <a:latin typeface="Calibri"/>
              <a:sym typeface="Arial"/>
            </a:endParaRPr>
          </a:p>
        </p:txBody>
      </p:sp>
      <p:pic>
        <p:nvPicPr>
          <p:cNvPr id="3" name="Picture 2">
            <a:extLst>
              <a:ext uri="{FF2B5EF4-FFF2-40B4-BE49-F238E27FC236}">
                <a16:creationId xmlns:a16="http://schemas.microsoft.com/office/drawing/2014/main" id="{3AC54271-963E-E237-79BC-5D913B7F0C39}"/>
              </a:ext>
            </a:extLst>
          </p:cNvPr>
          <p:cNvPicPr/>
          <p:nvPr/>
        </p:nvPicPr>
        <p:blipFill>
          <a:blip r:embed="rId3"/>
          <a:srcRect l="44211" t="25974" r="37240" b="49148"/>
          <a:stretch/>
        </p:blipFill>
        <p:spPr>
          <a:xfrm>
            <a:off x="5573931" y="2423384"/>
            <a:ext cx="3620129" cy="2465371"/>
          </a:xfrm>
          <a:prstGeom prst="rect">
            <a:avLst/>
          </a:prstGeom>
          <a:ln w="0">
            <a:noFill/>
          </a:ln>
        </p:spPr>
      </p:pic>
      <p:pic>
        <p:nvPicPr>
          <p:cNvPr id="4" name="Picture 3">
            <a:extLst>
              <a:ext uri="{FF2B5EF4-FFF2-40B4-BE49-F238E27FC236}">
                <a16:creationId xmlns:a16="http://schemas.microsoft.com/office/drawing/2014/main" id="{EDABF5D2-F049-E6F1-FFE9-9B2F3572D66F}"/>
              </a:ext>
            </a:extLst>
          </p:cNvPr>
          <p:cNvPicPr/>
          <p:nvPr/>
        </p:nvPicPr>
        <p:blipFill>
          <a:blip r:embed="rId4"/>
          <a:srcRect l="43874" t="26436" r="36608" b="49690"/>
          <a:stretch/>
        </p:blipFill>
        <p:spPr>
          <a:xfrm>
            <a:off x="1967345" y="2423385"/>
            <a:ext cx="3407327" cy="2465370"/>
          </a:xfrm>
          <a:prstGeom prst="rect">
            <a:avLst/>
          </a:prstGeom>
          <a:ln w="0">
            <a:noFill/>
          </a:ln>
        </p:spPr>
      </p:pic>
    </p:spTree>
    <p:extLst>
      <p:ext uri="{BB962C8B-B14F-4D97-AF65-F5344CB8AC3E}">
        <p14:creationId xmlns:p14="http://schemas.microsoft.com/office/powerpoint/2010/main" val="156113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Calibri"/>
              <a:buNone/>
            </a:pPr>
            <a:r>
              <a:rPr lang="nl-NL" sz="4400" dirty="0">
                <a:solidFill>
                  <a:srgbClr val="F8A72A"/>
                </a:solidFill>
              </a:rPr>
              <a:t>Beweegactiviteiten</a:t>
            </a:r>
            <a:endParaRPr sz="4400" dirty="0">
              <a:solidFill>
                <a:srgbClr val="F8A72A"/>
              </a:solidFill>
            </a:endParaRPr>
          </a:p>
        </p:txBody>
      </p:sp>
      <p:pic>
        <p:nvPicPr>
          <p:cNvPr id="2" name="Afbeelding 4">
            <a:extLst>
              <a:ext uri="{FF2B5EF4-FFF2-40B4-BE49-F238E27FC236}">
                <a16:creationId xmlns:a16="http://schemas.microsoft.com/office/drawing/2014/main" id="{BAFAE921-60CB-8840-34CB-F85C6A012012}"/>
              </a:ext>
            </a:extLst>
          </p:cNvPr>
          <p:cNvPicPr/>
          <p:nvPr/>
        </p:nvPicPr>
        <p:blipFill>
          <a:blip r:embed="rId3"/>
          <a:srcRect l="46057" t="31797" r="38183" b="47195"/>
          <a:stretch/>
        </p:blipFill>
        <p:spPr>
          <a:xfrm>
            <a:off x="4004442" y="2050473"/>
            <a:ext cx="4585376" cy="3672611"/>
          </a:xfrm>
          <a:prstGeom prst="rect">
            <a:avLst/>
          </a:prstGeom>
          <a:ln w="0">
            <a:noFill/>
          </a:ln>
        </p:spPr>
      </p:pic>
      <p:sp>
        <p:nvSpPr>
          <p:cNvPr id="3" name="TextBox 10">
            <a:extLst>
              <a:ext uri="{FF2B5EF4-FFF2-40B4-BE49-F238E27FC236}">
                <a16:creationId xmlns:a16="http://schemas.microsoft.com/office/drawing/2014/main" id="{304FFF07-5FA1-DBFD-DA15-0135AA5768D4}"/>
              </a:ext>
            </a:extLst>
          </p:cNvPr>
          <p:cNvSpPr/>
          <p:nvPr/>
        </p:nvSpPr>
        <p:spPr>
          <a:xfrm>
            <a:off x="4667232" y="5723084"/>
            <a:ext cx="3205440" cy="437491"/>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buClr>
                <a:srgbClr val="000000"/>
              </a:buClr>
            </a:pPr>
            <a:r>
              <a:rPr lang="nl-NL" sz="2400" kern="0" spc="-1" dirty="0">
                <a:solidFill>
                  <a:srgbClr val="000000"/>
                </a:solidFill>
                <a:latin typeface="Verdana"/>
                <a:sym typeface="Arial"/>
              </a:rPr>
              <a:t>Muziekactiviteit</a:t>
            </a:r>
            <a:endParaRPr lang="nl-NL" sz="2400" kern="0" spc="-1" dirty="0">
              <a:solidFill>
                <a:srgbClr val="000000"/>
              </a:solidFill>
              <a:latin typeface="Calibri"/>
              <a:sym typeface="Arial"/>
            </a:endParaRPr>
          </a:p>
        </p:txBody>
      </p:sp>
      <p:sp>
        <p:nvSpPr>
          <p:cNvPr id="5" name="Google Shape;111;g2efae0e55c4_0_10">
            <a:extLst>
              <a:ext uri="{FF2B5EF4-FFF2-40B4-BE49-F238E27FC236}">
                <a16:creationId xmlns:a16="http://schemas.microsoft.com/office/drawing/2014/main" id="{B2CB4458-E5BB-17EF-E8B6-BF757416DF22}"/>
              </a:ext>
            </a:extLst>
          </p:cNvPr>
          <p:cNvSpPr txBox="1">
            <a:spLocks/>
          </p:cNvSpPr>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nl-NL"/>
              <a:t>Beweegactiviteiten</a:t>
            </a:r>
            <a:endParaRPr lang="nl-NL" dirty="0"/>
          </a:p>
        </p:txBody>
      </p:sp>
    </p:spTree>
    <p:extLst>
      <p:ext uri="{BB962C8B-B14F-4D97-AF65-F5344CB8AC3E}">
        <p14:creationId xmlns:p14="http://schemas.microsoft.com/office/powerpoint/2010/main" val="121172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3007084" y="666617"/>
            <a:ext cx="6479691" cy="1319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Beweegactiviteiten</a:t>
            </a:r>
            <a:endParaRPr dirty="0"/>
          </a:p>
        </p:txBody>
      </p:sp>
      <p:sp>
        <p:nvSpPr>
          <p:cNvPr id="3" name="TextBox 10">
            <a:extLst>
              <a:ext uri="{FF2B5EF4-FFF2-40B4-BE49-F238E27FC236}">
                <a16:creationId xmlns:a16="http://schemas.microsoft.com/office/drawing/2014/main" id="{7FB3EAA3-AF27-8E27-EBB9-D276D1D52133}"/>
              </a:ext>
            </a:extLst>
          </p:cNvPr>
          <p:cNvSpPr/>
          <p:nvPr/>
        </p:nvSpPr>
        <p:spPr>
          <a:xfrm>
            <a:off x="3495630" y="4568381"/>
            <a:ext cx="2751300" cy="37593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buClr>
                <a:srgbClr val="000000"/>
              </a:buClr>
            </a:pPr>
            <a:r>
              <a:rPr lang="nl-NL" sz="2000" kern="0" spc="-1" dirty="0">
                <a:solidFill>
                  <a:schemeClr val="bg1"/>
                </a:solidFill>
                <a:latin typeface="Verdana"/>
                <a:sym typeface="Arial"/>
              </a:rPr>
              <a:t>Luchtkussen</a:t>
            </a:r>
            <a:endParaRPr lang="nl-NL" sz="1875" kern="0" spc="-1" dirty="0">
              <a:solidFill>
                <a:schemeClr val="bg1"/>
              </a:solidFill>
              <a:latin typeface="Calibri"/>
              <a:sym typeface="Arial"/>
            </a:endParaRPr>
          </a:p>
        </p:txBody>
      </p:sp>
      <p:sp>
        <p:nvSpPr>
          <p:cNvPr id="4" name="TextBox 10">
            <a:extLst>
              <a:ext uri="{FF2B5EF4-FFF2-40B4-BE49-F238E27FC236}">
                <a16:creationId xmlns:a16="http://schemas.microsoft.com/office/drawing/2014/main" id="{5B0CA480-5CC1-81B0-BFF9-460B6958BD6A}"/>
              </a:ext>
            </a:extLst>
          </p:cNvPr>
          <p:cNvSpPr/>
          <p:nvPr/>
        </p:nvSpPr>
        <p:spPr>
          <a:xfrm>
            <a:off x="6340890" y="4590521"/>
            <a:ext cx="2817990" cy="37593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buClr>
                <a:srgbClr val="000000"/>
              </a:buClr>
            </a:pPr>
            <a:r>
              <a:rPr lang="en-GB" sz="2000" kern="0" spc="-1" dirty="0" err="1">
                <a:solidFill>
                  <a:schemeClr val="bg1"/>
                </a:solidFill>
                <a:latin typeface="Verdana"/>
                <a:sym typeface="Arial"/>
              </a:rPr>
              <a:t>Bewegingsbanken</a:t>
            </a:r>
            <a:endParaRPr lang="nl-NL" sz="1875" kern="0" spc="-1" dirty="0">
              <a:solidFill>
                <a:schemeClr val="bg1"/>
              </a:solidFill>
              <a:latin typeface="Calibri"/>
              <a:sym typeface="Arial"/>
            </a:endParaRPr>
          </a:p>
        </p:txBody>
      </p:sp>
      <p:pic>
        <p:nvPicPr>
          <p:cNvPr id="5" name="Picture 2">
            <a:extLst>
              <a:ext uri="{FF2B5EF4-FFF2-40B4-BE49-F238E27FC236}">
                <a16:creationId xmlns:a16="http://schemas.microsoft.com/office/drawing/2014/main" id="{C98076D6-6B46-0154-0BA9-89C725A6D02A}"/>
              </a:ext>
            </a:extLst>
          </p:cNvPr>
          <p:cNvPicPr/>
          <p:nvPr/>
        </p:nvPicPr>
        <p:blipFill>
          <a:blip r:embed="rId3"/>
          <a:srcRect l="40037" t="25207" r="45825" b="56126"/>
          <a:stretch/>
        </p:blipFill>
        <p:spPr>
          <a:xfrm>
            <a:off x="3365490" y="2367070"/>
            <a:ext cx="2730510" cy="2027970"/>
          </a:xfrm>
          <a:prstGeom prst="rect">
            <a:avLst/>
          </a:prstGeom>
          <a:ln w="0">
            <a:noFill/>
          </a:ln>
        </p:spPr>
      </p:pic>
      <p:pic>
        <p:nvPicPr>
          <p:cNvPr id="6" name="Picture 3">
            <a:extLst>
              <a:ext uri="{FF2B5EF4-FFF2-40B4-BE49-F238E27FC236}">
                <a16:creationId xmlns:a16="http://schemas.microsoft.com/office/drawing/2014/main" id="{196CB2B2-0F5C-3611-195E-BB8741AD2B26}"/>
              </a:ext>
            </a:extLst>
          </p:cNvPr>
          <p:cNvPicPr/>
          <p:nvPr/>
        </p:nvPicPr>
        <p:blipFill>
          <a:blip r:embed="rId4"/>
          <a:srcRect l="55628" t="24962" r="30207" b="56122"/>
          <a:stretch/>
        </p:blipFill>
        <p:spPr>
          <a:xfrm>
            <a:off x="6298770" y="2367070"/>
            <a:ext cx="2699460" cy="2027970"/>
          </a:xfrm>
          <a:prstGeom prst="rect">
            <a:avLst/>
          </a:prstGeom>
          <a:ln w="0">
            <a:noFill/>
          </a:ln>
        </p:spPr>
      </p:pic>
    </p:spTree>
    <p:extLst>
      <p:ext uri="{BB962C8B-B14F-4D97-AF65-F5344CB8AC3E}">
        <p14:creationId xmlns:p14="http://schemas.microsoft.com/office/powerpoint/2010/main" val="266307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nl-NL" dirty="0"/>
              <a:t>Beweegactiviteiten</a:t>
            </a:r>
            <a:endParaRPr dirty="0"/>
          </a:p>
        </p:txBody>
      </p:sp>
      <p:sp>
        <p:nvSpPr>
          <p:cNvPr id="112" name="Google Shape;112;g2efae0e55c4_0_10"/>
          <p:cNvSpPr txBox="1">
            <a:spLocks noGrp="1"/>
          </p:cNvSpPr>
          <p:nvPr>
            <p:ph type="body" idx="1"/>
          </p:nvPr>
        </p:nvSpPr>
        <p:spPr>
          <a:xfrm>
            <a:off x="1510748" y="204125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a:p>
          <a:p>
            <a:pPr marL="228600" lvl="0" indent="-25400" algn="l" rtl="0">
              <a:lnSpc>
                <a:spcPct val="90000"/>
              </a:lnSpc>
              <a:spcBef>
                <a:spcPts val="0"/>
              </a:spcBef>
              <a:spcAft>
                <a:spcPts val="0"/>
              </a:spcAft>
              <a:buClr>
                <a:srgbClr val="302B4D"/>
              </a:buClr>
              <a:buSzPts val="3200"/>
              <a:buNone/>
            </a:pPr>
            <a:endParaRPr/>
          </a:p>
        </p:txBody>
      </p:sp>
      <p:sp>
        <p:nvSpPr>
          <p:cNvPr id="2" name="PlaceHolder 1">
            <a:extLst>
              <a:ext uri="{FF2B5EF4-FFF2-40B4-BE49-F238E27FC236}">
                <a16:creationId xmlns:a16="http://schemas.microsoft.com/office/drawing/2014/main" id="{E7DC8642-01A6-A6F7-5057-739E392CA2D2}"/>
              </a:ext>
            </a:extLst>
          </p:cNvPr>
          <p:cNvSpPr txBox="1">
            <a:spLocks/>
          </p:cNvSpPr>
          <p:nvPr/>
        </p:nvSpPr>
        <p:spPr>
          <a:xfrm>
            <a:off x="1143000" y="1949400"/>
            <a:ext cx="9538252" cy="3860460"/>
          </a:xfrm>
          <a:prstGeom prst="rect">
            <a:avLst/>
          </a:prstGeom>
          <a:noFill/>
          <a:ln w="0">
            <a:noFill/>
          </a:ln>
        </p:spPr>
        <p:txBody>
          <a:bodyPr spcFirstLastPara="1" wrap="square" lIns="736560" tIns="34290" rIns="202500" bIns="34290" numCol="1" spcCol="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spcBef>
                <a:spcPts val="374"/>
              </a:spcBef>
              <a:tabLst>
                <a:tab pos="0" algn="l"/>
              </a:tabLst>
            </a:pPr>
            <a:endParaRPr lang="nl-NL" sz="1875" spc="-1">
              <a:solidFill>
                <a:schemeClr val="dk1"/>
              </a:solidFill>
              <a:latin typeface="Verdana"/>
            </a:endParaRPr>
          </a:p>
          <a:p>
            <a:pPr>
              <a:lnSpc>
                <a:spcPct val="100000"/>
              </a:lnSpc>
              <a:spcBef>
                <a:spcPts val="374"/>
              </a:spcBef>
              <a:tabLst>
                <a:tab pos="0" algn="l"/>
              </a:tabLst>
            </a:pPr>
            <a:endParaRPr lang="nl-NL" sz="1875" spc="-1">
              <a:solidFill>
                <a:schemeClr val="dk1"/>
              </a:solidFill>
              <a:latin typeface="Verdana"/>
            </a:endParaRPr>
          </a:p>
          <a:p>
            <a:pPr>
              <a:lnSpc>
                <a:spcPct val="100000"/>
              </a:lnSpc>
              <a:spcBef>
                <a:spcPts val="374"/>
              </a:spcBef>
              <a:tabLst>
                <a:tab pos="0" algn="l"/>
              </a:tabLst>
            </a:pPr>
            <a:endParaRPr lang="nl-NL" sz="1875" spc="-1">
              <a:solidFill>
                <a:schemeClr val="dk1"/>
              </a:solidFill>
              <a:latin typeface="Verdana"/>
            </a:endParaRPr>
          </a:p>
          <a:p>
            <a:pPr>
              <a:lnSpc>
                <a:spcPct val="100000"/>
              </a:lnSpc>
              <a:spcBef>
                <a:spcPts val="374"/>
              </a:spcBef>
              <a:tabLst>
                <a:tab pos="0" algn="l"/>
              </a:tabLst>
            </a:pPr>
            <a:endParaRPr lang="nl-NL" sz="1875" spc="-1">
              <a:solidFill>
                <a:schemeClr val="dk1"/>
              </a:solidFill>
              <a:latin typeface="Verdana"/>
            </a:endParaRPr>
          </a:p>
          <a:p>
            <a:pPr>
              <a:lnSpc>
                <a:spcPct val="100000"/>
              </a:lnSpc>
              <a:spcBef>
                <a:spcPts val="374"/>
              </a:spcBef>
              <a:tabLst>
                <a:tab pos="0" algn="l"/>
              </a:tabLst>
            </a:pPr>
            <a:endParaRPr lang="nl-NL" sz="1875" spc="-1">
              <a:solidFill>
                <a:schemeClr val="dk1"/>
              </a:solidFill>
              <a:latin typeface="Verdana"/>
            </a:endParaRPr>
          </a:p>
        </p:txBody>
      </p:sp>
      <p:pic>
        <p:nvPicPr>
          <p:cNvPr id="3" name="Afbeelding 2">
            <a:hlinkClick r:id="" action="ppaction://media"/>
            <a:extLst>
              <a:ext uri="{FF2B5EF4-FFF2-40B4-BE49-F238E27FC236}">
                <a16:creationId xmlns:a16="http://schemas.microsoft.com/office/drawing/2014/main" id="{961D89BC-2409-76E3-7D27-9C2AE7AE58A0}"/>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635192" y="2357880"/>
            <a:ext cx="4217179" cy="3043500"/>
          </a:xfrm>
          <a:prstGeom prst="rect">
            <a:avLst/>
          </a:prstGeom>
          <a:ln w="0">
            <a:noFill/>
          </a:ln>
        </p:spPr>
      </p:pic>
    </p:spTree>
    <p:extLst>
      <p:ext uri="{BB962C8B-B14F-4D97-AF65-F5344CB8AC3E}">
        <p14:creationId xmlns:p14="http://schemas.microsoft.com/office/powerpoint/2010/main" val="124512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Class="mediacall" fill="hold" nodeType="withEffect">
                                  <p:stCondLst>
                                    <p:cond delay="0"/>
                                  </p:stCondLst>
                                  <p:childTnLst>
                                    <p:cmd type="call" cmd="playFrom(0.0)">
                                      <p:cBhvr>
                                        <p:cTn id="6" dur="52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Google Shape;121;p4">
            <a:extLst>
              <a:ext uri="{FF2B5EF4-FFF2-40B4-BE49-F238E27FC236}">
                <a16:creationId xmlns:a16="http://schemas.microsoft.com/office/drawing/2014/main" id="{282A525D-4102-C742-E0BE-DB65E2658B1D}"/>
              </a:ext>
            </a:extLst>
          </p:cNvPr>
          <p:cNvSpPr txBox="1">
            <a:spLocks noGrp="1"/>
          </p:cNvSpPr>
          <p:nvPr>
            <p:ph type="title"/>
          </p:nvPr>
        </p:nvSpPr>
        <p:spPr>
          <a:xfrm>
            <a:off x="4385203" y="700844"/>
            <a:ext cx="4585376" cy="134962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Calibri"/>
              <a:buNone/>
            </a:pPr>
            <a:r>
              <a:rPr lang="nl-NL" sz="4400" dirty="0">
                <a:solidFill>
                  <a:srgbClr val="F8A72A"/>
                </a:solidFill>
              </a:rPr>
              <a:t>Dagelijks bewegen</a:t>
            </a:r>
            <a:endParaRPr sz="4400" dirty="0">
              <a:solidFill>
                <a:srgbClr val="F8A72A"/>
              </a:solidFill>
            </a:endParaRPr>
          </a:p>
        </p:txBody>
      </p:sp>
      <p:pic>
        <p:nvPicPr>
          <p:cNvPr id="3" name="Afbeelding 2">
            <a:hlinkClick r:id="" action="ppaction://media"/>
            <a:extLst>
              <a:ext uri="{FF2B5EF4-FFF2-40B4-BE49-F238E27FC236}">
                <a16:creationId xmlns:a16="http://schemas.microsoft.com/office/drawing/2014/main" id="{C428FAE0-2D38-1C8E-9732-966CE5D7F06A}"/>
              </a:ext>
            </a:extLst>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2075621" y="2567160"/>
            <a:ext cx="4602270" cy="3589995"/>
          </a:xfrm>
          <a:prstGeom prst="rect">
            <a:avLst/>
          </a:prstGeom>
          <a:ln w="0">
            <a:noFill/>
          </a:ln>
        </p:spPr>
      </p:pic>
      <p:pic>
        <p:nvPicPr>
          <p:cNvPr id="4" name="Afbeelding 3">
            <a:hlinkClick r:id="" action="ppaction://media"/>
            <a:extLst>
              <a:ext uri="{FF2B5EF4-FFF2-40B4-BE49-F238E27FC236}">
                <a16:creationId xmlns:a16="http://schemas.microsoft.com/office/drawing/2014/main" id="{E302546D-552A-631D-8E2A-DE5D87AD5886}"/>
              </a:ext>
            </a:extLst>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7121236" y="2567160"/>
            <a:ext cx="4267200" cy="3589996"/>
          </a:xfrm>
          <a:prstGeom prst="rect">
            <a:avLst/>
          </a:prstGeom>
          <a:ln w="0">
            <a:noFill/>
          </a:ln>
        </p:spPr>
      </p:pic>
    </p:spTree>
    <p:extLst>
      <p:ext uri="{BB962C8B-B14F-4D97-AF65-F5344CB8AC3E}">
        <p14:creationId xmlns:p14="http://schemas.microsoft.com/office/powerpoint/2010/main" val="17732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Class="mediacall" fill="hold" nodeType="withEffect">
                                  <p:stCondLst>
                                    <p:cond delay="0"/>
                                  </p:stCondLst>
                                  <p:childTnLst>
                                    <p:cmd type="call" cmd="playFrom(0.0)">
                                      <p:cBhvr>
                                        <p:cTn id="6" dur="28519" fill="hold"/>
                                        <p:tgtEl>
                                          <p:spTgt spid="3"/>
                                        </p:tgtEl>
                                      </p:cBhvr>
                                    </p:cmd>
                                  </p:childTnLst>
                                </p:cTn>
                              </p:par>
                              <p:par>
                                <p:cTn id="7" presetClass="mediacall" fill="hold" nodeType="withEffect">
                                  <p:stCondLst>
                                    <p:cond delay="0"/>
                                  </p:stCondLst>
                                  <p:childTnLst>
                                    <p:cmd type="call" cmd="playFrom(0.0)">
                                      <p:cBhvr>
                                        <p:cTn id="8" dur="3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183850" y="598559"/>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In gesprek over.. </a:t>
            </a:r>
            <a:endParaRPr dirty="0"/>
          </a:p>
        </p:txBody>
      </p:sp>
      <p:sp>
        <p:nvSpPr>
          <p:cNvPr id="3" name="Tekstvak 2">
            <a:extLst>
              <a:ext uri="{FF2B5EF4-FFF2-40B4-BE49-F238E27FC236}">
                <a16:creationId xmlns:a16="http://schemas.microsoft.com/office/drawing/2014/main" id="{ACD1718E-20D5-73B3-70CE-FD5F6440B9DA}"/>
              </a:ext>
            </a:extLst>
          </p:cNvPr>
          <p:cNvSpPr txBox="1"/>
          <p:nvPr/>
        </p:nvSpPr>
        <p:spPr>
          <a:xfrm>
            <a:off x="2747737" y="2495268"/>
            <a:ext cx="7564581" cy="2451953"/>
          </a:xfrm>
          <a:prstGeom prst="rect">
            <a:avLst/>
          </a:prstGeom>
          <a:noFill/>
        </p:spPr>
        <p:txBody>
          <a:bodyPr wrap="square" rtlCol="0">
            <a:spAutoFit/>
          </a:bodyPr>
          <a:lstStyle/>
          <a:p>
            <a:pPr>
              <a:lnSpc>
                <a:spcPct val="100000"/>
              </a:lnSpc>
              <a:spcBef>
                <a:spcPts val="374"/>
              </a:spcBef>
              <a:buClr>
                <a:srgbClr val="000000"/>
              </a:buClr>
              <a:tabLst>
                <a:tab pos="0" algn="l"/>
              </a:tabLst>
            </a:pPr>
            <a:r>
              <a:rPr lang="nl-NL" sz="2800" b="0" spc="-1" dirty="0">
                <a:solidFill>
                  <a:schemeClr val="dk1"/>
                </a:solidFill>
                <a:latin typeface="Calibri" panose="020F0502020204030204" pitchFamily="34" charset="0"/>
                <a:cs typeface="Calibri" panose="020F0502020204030204" pitchFamily="34" charset="0"/>
              </a:rPr>
              <a:t>Wat valt je op?</a:t>
            </a:r>
          </a:p>
          <a:p>
            <a:pPr>
              <a:lnSpc>
                <a:spcPct val="100000"/>
              </a:lnSpc>
              <a:spcBef>
                <a:spcPts val="374"/>
              </a:spcBef>
              <a:tabLst>
                <a:tab pos="0" algn="l"/>
              </a:tabLst>
            </a:pPr>
            <a:endParaRPr lang="nl-NL" sz="2800" b="0" spc="-1" dirty="0">
              <a:solidFill>
                <a:schemeClr val="dk1"/>
              </a:solidFill>
              <a:latin typeface="Calibri" panose="020F0502020204030204" pitchFamily="34" charset="0"/>
              <a:cs typeface="Calibri" panose="020F0502020204030204" pitchFamily="34" charset="0"/>
            </a:endParaRPr>
          </a:p>
          <a:p>
            <a:pPr>
              <a:lnSpc>
                <a:spcPct val="100000"/>
              </a:lnSpc>
              <a:spcBef>
                <a:spcPts val="374"/>
              </a:spcBef>
              <a:buClr>
                <a:srgbClr val="000000"/>
              </a:buClr>
              <a:tabLst>
                <a:tab pos="0" algn="l"/>
              </a:tabLst>
            </a:pPr>
            <a:r>
              <a:rPr lang="nl-NL" sz="2800" b="0" spc="-1" dirty="0">
                <a:solidFill>
                  <a:schemeClr val="dk1"/>
                </a:solidFill>
                <a:latin typeface="Calibri" panose="020F0502020204030204" pitchFamily="34" charset="0"/>
                <a:cs typeface="Calibri" panose="020F0502020204030204" pitchFamily="34" charset="0"/>
              </a:rPr>
              <a:t>Hoe is dit bij jullie?</a:t>
            </a:r>
          </a:p>
          <a:p>
            <a:pPr marL="376110" lvl="1" indent="-188190">
              <a:spcBef>
                <a:spcPts val="374"/>
              </a:spcBef>
              <a:buSzPct val="50000"/>
              <a:buFont typeface="Wingdings" charset="2"/>
              <a:buChar char=""/>
              <a:tabLst>
                <a:tab pos="0" algn="l"/>
              </a:tabLst>
            </a:pPr>
            <a:r>
              <a:rPr lang="nl-NL" sz="2800" spc="-1" dirty="0">
                <a:solidFill>
                  <a:schemeClr val="dk1"/>
                </a:solidFill>
                <a:latin typeface="Calibri" panose="020F0502020204030204" pitchFamily="34" charset="0"/>
                <a:cs typeface="Calibri" panose="020F0502020204030204" pitchFamily="34" charset="0"/>
              </a:rPr>
              <a:t>Wat gaat er goed?</a:t>
            </a:r>
          </a:p>
          <a:p>
            <a:pPr marL="376110" lvl="1" indent="-188190">
              <a:spcBef>
                <a:spcPts val="374"/>
              </a:spcBef>
              <a:buSzPct val="50000"/>
              <a:buFont typeface="Wingdings" charset="2"/>
              <a:buChar char=""/>
              <a:tabLst>
                <a:tab pos="0" algn="l"/>
              </a:tabLst>
            </a:pPr>
            <a:r>
              <a:rPr lang="nl-NL" sz="2800" spc="-1" dirty="0">
                <a:solidFill>
                  <a:schemeClr val="dk1"/>
                </a:solidFill>
                <a:latin typeface="Calibri" panose="020F0502020204030204" pitchFamily="34" charset="0"/>
                <a:cs typeface="Calibri" panose="020F0502020204030204" pitchFamily="34" charset="0"/>
              </a:rPr>
              <a:t>Wat zou er beter kunnen?</a:t>
            </a:r>
          </a:p>
        </p:txBody>
      </p:sp>
    </p:spTree>
    <p:extLst>
      <p:ext uri="{BB962C8B-B14F-4D97-AF65-F5344CB8AC3E}">
        <p14:creationId xmlns:p14="http://schemas.microsoft.com/office/powerpoint/2010/main" val="341925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510747" y="366982"/>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nl-NL" dirty="0"/>
              <a:t>Waarom bewegen?</a:t>
            </a:r>
            <a:endParaRPr dirty="0"/>
          </a:p>
        </p:txBody>
      </p:sp>
      <p:sp>
        <p:nvSpPr>
          <p:cNvPr id="112" name="Google Shape;112;g2efae0e55c4_0_10"/>
          <p:cNvSpPr txBox="1">
            <a:spLocks noGrp="1"/>
          </p:cNvSpPr>
          <p:nvPr>
            <p:ph type="body" idx="1"/>
          </p:nvPr>
        </p:nvSpPr>
        <p:spPr>
          <a:xfrm>
            <a:off x="1510748" y="204125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a:p>
          <a:p>
            <a:pPr marL="228600" lvl="0" indent="-25400" algn="l" rtl="0">
              <a:lnSpc>
                <a:spcPct val="90000"/>
              </a:lnSpc>
              <a:spcBef>
                <a:spcPts val="0"/>
              </a:spcBef>
              <a:spcAft>
                <a:spcPts val="0"/>
              </a:spcAft>
              <a:buClr>
                <a:srgbClr val="302B4D"/>
              </a:buClr>
              <a:buSzPts val="3200"/>
              <a:buNone/>
            </a:pPr>
            <a:endParaRPr/>
          </a:p>
        </p:txBody>
      </p:sp>
      <p:pic>
        <p:nvPicPr>
          <p:cNvPr id="2" name="Afbeelding 3">
            <a:extLst>
              <a:ext uri="{FF2B5EF4-FFF2-40B4-BE49-F238E27FC236}">
                <a16:creationId xmlns:a16="http://schemas.microsoft.com/office/drawing/2014/main" id="{52857542-5E8C-3209-A1F4-28DD426C7D89}"/>
              </a:ext>
            </a:extLst>
          </p:cNvPr>
          <p:cNvPicPr/>
          <p:nvPr/>
        </p:nvPicPr>
        <p:blipFill>
          <a:blip r:embed="rId3"/>
          <a:srcRect l="38154" t="31458" r="24398" b="32861"/>
          <a:stretch/>
        </p:blipFill>
        <p:spPr>
          <a:xfrm>
            <a:off x="2043412" y="2041250"/>
            <a:ext cx="7696935" cy="3999332"/>
          </a:xfrm>
          <a:prstGeom prst="rect">
            <a:avLst/>
          </a:prstGeom>
          <a:ln w="0">
            <a:noFill/>
          </a:ln>
        </p:spPr>
      </p:pic>
    </p:spTree>
    <p:extLst>
      <p:ext uri="{BB962C8B-B14F-4D97-AF65-F5344CB8AC3E}">
        <p14:creationId xmlns:p14="http://schemas.microsoft.com/office/powerpoint/2010/main" val="169234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el 1">
            <a:extLst>
              <a:ext uri="{FF2B5EF4-FFF2-40B4-BE49-F238E27FC236}">
                <a16:creationId xmlns:a16="http://schemas.microsoft.com/office/drawing/2014/main" id="{E01F89BD-662D-C864-924B-8593D145F857}"/>
              </a:ext>
            </a:extLst>
          </p:cNvPr>
          <p:cNvSpPr>
            <a:spLocks noGrp="1"/>
          </p:cNvSpPr>
          <p:nvPr>
            <p:ph type="title"/>
          </p:nvPr>
        </p:nvSpPr>
        <p:spPr/>
        <p:txBody>
          <a:bodyPr/>
          <a:lstStyle/>
          <a:p>
            <a:r>
              <a:rPr lang="nl-NL" dirty="0"/>
              <a:t>Kader beweegprogramma</a:t>
            </a:r>
          </a:p>
        </p:txBody>
      </p:sp>
      <p:sp>
        <p:nvSpPr>
          <p:cNvPr id="3" name="Tijdelijke aanduiding voor tekst 2">
            <a:extLst>
              <a:ext uri="{FF2B5EF4-FFF2-40B4-BE49-F238E27FC236}">
                <a16:creationId xmlns:a16="http://schemas.microsoft.com/office/drawing/2014/main" id="{2A764A74-B83B-5F66-E057-7E6839067E30}"/>
              </a:ext>
            </a:extLst>
          </p:cNvPr>
          <p:cNvSpPr>
            <a:spLocks noGrp="1"/>
          </p:cNvSpPr>
          <p:nvPr>
            <p:ph type="body" idx="1"/>
          </p:nvPr>
        </p:nvSpPr>
        <p:spPr>
          <a:xfrm>
            <a:off x="3921990" y="2354261"/>
            <a:ext cx="7664355" cy="3478611"/>
          </a:xfrm>
        </p:spPr>
        <p:txBody>
          <a:bodyPr>
            <a:normAutofit fontScale="92500" lnSpcReduction="10000"/>
          </a:bodyPr>
          <a:lstStyle/>
          <a:p>
            <a:pPr>
              <a:spcBef>
                <a:spcPts val="374"/>
              </a:spcBef>
              <a:tabLst>
                <a:tab pos="0" algn="l"/>
              </a:tabLst>
            </a:pPr>
            <a:endParaRPr lang="nl-NL" sz="3200" spc="-1" dirty="0">
              <a:latin typeface="Calibri"/>
            </a:endParaRPr>
          </a:p>
          <a:p>
            <a:pPr marL="25400" indent="0">
              <a:spcBef>
                <a:spcPts val="374"/>
              </a:spcBef>
              <a:buNone/>
              <a:tabLst>
                <a:tab pos="0" algn="l"/>
              </a:tabLst>
            </a:pPr>
            <a:r>
              <a:rPr lang="nl-NL" sz="3200" spc="-1" dirty="0">
                <a:solidFill>
                  <a:schemeClr val="bg1"/>
                </a:solidFill>
                <a:latin typeface="Verdana"/>
              </a:rPr>
              <a:t>1. Motorische beeldvorming </a:t>
            </a:r>
            <a:br>
              <a:rPr lang="nl-NL" sz="3200" dirty="0">
                <a:solidFill>
                  <a:schemeClr val="bg1"/>
                </a:solidFill>
              </a:rPr>
            </a:br>
            <a:r>
              <a:rPr lang="nl-NL" sz="3200" spc="-1" dirty="0">
                <a:solidFill>
                  <a:schemeClr val="bg1"/>
                </a:solidFill>
                <a:latin typeface="Verdana"/>
              </a:rPr>
              <a:t> 	</a:t>
            </a:r>
            <a:endParaRPr lang="nl-NL" sz="3200" spc="-1" dirty="0">
              <a:solidFill>
                <a:schemeClr val="bg1"/>
              </a:solidFill>
              <a:latin typeface="Calibri"/>
            </a:endParaRPr>
          </a:p>
          <a:p>
            <a:pPr marL="25400" indent="0">
              <a:spcBef>
                <a:spcPts val="374"/>
              </a:spcBef>
              <a:buNone/>
              <a:tabLst>
                <a:tab pos="0" algn="l"/>
              </a:tabLst>
            </a:pPr>
            <a:r>
              <a:rPr lang="nl-NL" sz="3200" spc="-1" dirty="0">
                <a:solidFill>
                  <a:schemeClr val="bg1"/>
                </a:solidFill>
                <a:latin typeface="Verdana"/>
              </a:rPr>
              <a:t>2. Dagelijks bewegen</a:t>
            </a:r>
            <a:endParaRPr lang="nl-NL" sz="3200" spc="-1" dirty="0">
              <a:solidFill>
                <a:schemeClr val="bg1"/>
              </a:solidFill>
              <a:latin typeface="Calibri"/>
            </a:endParaRPr>
          </a:p>
          <a:p>
            <a:pPr marL="25400" indent="0">
              <a:spcBef>
                <a:spcPts val="374"/>
              </a:spcBef>
              <a:buNone/>
              <a:tabLst>
                <a:tab pos="0" algn="l"/>
              </a:tabLst>
            </a:pPr>
            <a:endParaRPr lang="nl-NL" sz="3200" spc="-1" dirty="0">
              <a:solidFill>
                <a:schemeClr val="bg1"/>
              </a:solidFill>
              <a:latin typeface="Calibri"/>
            </a:endParaRPr>
          </a:p>
          <a:p>
            <a:pPr marL="25400" indent="0">
              <a:spcBef>
                <a:spcPts val="374"/>
              </a:spcBef>
              <a:buNone/>
              <a:tabLst>
                <a:tab pos="0" algn="l"/>
              </a:tabLst>
            </a:pPr>
            <a:r>
              <a:rPr lang="nl-NL" sz="3200" spc="-1" dirty="0">
                <a:solidFill>
                  <a:schemeClr val="bg1"/>
                </a:solidFill>
                <a:latin typeface="Verdana"/>
              </a:rPr>
              <a:t>3. Drie tot vijf beweegactiviteiten</a:t>
            </a:r>
            <a:endParaRPr lang="nl-NL" sz="3200" spc="-1" dirty="0">
              <a:solidFill>
                <a:schemeClr val="bg1"/>
              </a:solidFill>
              <a:latin typeface="Calibri"/>
            </a:endParaRPr>
          </a:p>
          <a:p>
            <a:pPr marL="25400" indent="0">
              <a:spcBef>
                <a:spcPts val="374"/>
              </a:spcBef>
              <a:buNone/>
              <a:tabLst>
                <a:tab pos="0" algn="l"/>
              </a:tabLst>
            </a:pPr>
            <a:endParaRPr lang="nl-NL" sz="3200" spc="-1" dirty="0">
              <a:solidFill>
                <a:schemeClr val="bg1"/>
              </a:solidFill>
              <a:latin typeface="Calibri"/>
            </a:endParaRPr>
          </a:p>
          <a:p>
            <a:pPr marL="25400" indent="0">
              <a:spcBef>
                <a:spcPts val="374"/>
              </a:spcBef>
              <a:buNone/>
              <a:tabLst>
                <a:tab pos="0" algn="l"/>
              </a:tabLst>
            </a:pPr>
            <a:r>
              <a:rPr lang="nl-NL" sz="3200" spc="-1" dirty="0">
                <a:solidFill>
                  <a:schemeClr val="bg1"/>
                </a:solidFill>
                <a:latin typeface="Verdana"/>
              </a:rPr>
              <a:t>4. Rapportage en evaluatie</a:t>
            </a:r>
            <a:endParaRPr lang="nl-NL" sz="3200" spc="-1" dirty="0">
              <a:solidFill>
                <a:schemeClr val="bg1"/>
              </a:solidFill>
              <a:latin typeface="Calibri"/>
            </a:endParaRPr>
          </a:p>
          <a:p>
            <a:endParaRPr lang="nl-NL" dirty="0"/>
          </a:p>
        </p:txBody>
      </p:sp>
      <p:pic>
        <p:nvPicPr>
          <p:cNvPr id="4" name="Afbeelding 10">
            <a:extLst>
              <a:ext uri="{FF2B5EF4-FFF2-40B4-BE49-F238E27FC236}">
                <a16:creationId xmlns:a16="http://schemas.microsoft.com/office/drawing/2014/main" id="{4472BF34-5708-3837-4398-E02B5E1EB107}"/>
              </a:ext>
            </a:extLst>
          </p:cNvPr>
          <p:cNvPicPr/>
          <p:nvPr/>
        </p:nvPicPr>
        <p:blipFill>
          <a:blip r:embed="rId3"/>
          <a:stretch/>
        </p:blipFill>
        <p:spPr>
          <a:xfrm>
            <a:off x="10236345" y="2270122"/>
            <a:ext cx="1350000" cy="992790"/>
          </a:xfrm>
          <a:prstGeom prst="rect">
            <a:avLst/>
          </a:prstGeom>
          <a:ln w="0">
            <a:noFill/>
          </a:ln>
        </p:spPr>
      </p:pic>
      <p:pic>
        <p:nvPicPr>
          <p:cNvPr id="5" name="Afbeelding 6">
            <a:extLst>
              <a:ext uri="{FF2B5EF4-FFF2-40B4-BE49-F238E27FC236}">
                <a16:creationId xmlns:a16="http://schemas.microsoft.com/office/drawing/2014/main" id="{160F29E2-EB06-4197-FD83-1E5DA0217F56}"/>
              </a:ext>
            </a:extLst>
          </p:cNvPr>
          <p:cNvPicPr/>
          <p:nvPr/>
        </p:nvPicPr>
        <p:blipFill>
          <a:blip r:embed="rId4"/>
          <a:stretch/>
        </p:blipFill>
        <p:spPr>
          <a:xfrm>
            <a:off x="10631053" y="3595089"/>
            <a:ext cx="1255230" cy="1320030"/>
          </a:xfrm>
          <a:prstGeom prst="rect">
            <a:avLst/>
          </a:prstGeom>
          <a:ln w="0">
            <a:noFill/>
          </a:ln>
        </p:spPr>
      </p:pic>
    </p:spTree>
    <p:extLst>
      <p:ext uri="{BB962C8B-B14F-4D97-AF65-F5344CB8AC3E}">
        <p14:creationId xmlns:p14="http://schemas.microsoft.com/office/powerpoint/2010/main" val="323420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2524594" y="240107"/>
            <a:ext cx="7824381" cy="14094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Even voorstellen</a:t>
            </a:r>
            <a:endParaRPr dirty="0"/>
          </a:p>
        </p:txBody>
      </p:sp>
      <p:pic>
        <p:nvPicPr>
          <p:cNvPr id="105" name="Google Shape;105;p2"/>
          <p:cNvPicPr preferRelativeResize="0"/>
          <p:nvPr/>
        </p:nvPicPr>
        <p:blipFill>
          <a:blip r:embed="rId3">
            <a:alphaModFix/>
          </a:blip>
          <a:stretch>
            <a:fillRect/>
          </a:stretch>
        </p:blipFill>
        <p:spPr>
          <a:xfrm>
            <a:off x="4068096" y="1859812"/>
            <a:ext cx="4737375" cy="3138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385471" y="704273"/>
            <a:ext cx="7824381" cy="115223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ED6833"/>
              </a:buClr>
              <a:buSzPts val="4400"/>
              <a:buFont typeface="Calibri"/>
              <a:buNone/>
            </a:pPr>
            <a:r>
              <a:rPr lang="nl-NL" dirty="0"/>
              <a:t>Beweegprogramma</a:t>
            </a:r>
          </a:p>
        </p:txBody>
      </p:sp>
      <p:sp>
        <p:nvSpPr>
          <p:cNvPr id="4" name="Tekstvak 3">
            <a:extLst>
              <a:ext uri="{FF2B5EF4-FFF2-40B4-BE49-F238E27FC236}">
                <a16:creationId xmlns:a16="http://schemas.microsoft.com/office/drawing/2014/main" id="{EB323C82-363C-651F-3B17-F602686DF29E}"/>
              </a:ext>
            </a:extLst>
          </p:cNvPr>
          <p:cNvSpPr txBox="1"/>
          <p:nvPr/>
        </p:nvSpPr>
        <p:spPr>
          <a:xfrm>
            <a:off x="1953492" y="2613728"/>
            <a:ext cx="5223163" cy="3215624"/>
          </a:xfrm>
          <a:prstGeom prst="rect">
            <a:avLst/>
          </a:prstGeom>
          <a:noFill/>
        </p:spPr>
        <p:txBody>
          <a:bodyPr wrap="square">
            <a:spAutoFit/>
          </a:bodyPr>
          <a:lstStyle/>
          <a:p>
            <a:pPr marL="53340" indent="0">
              <a:lnSpc>
                <a:spcPct val="110000"/>
              </a:lnSpc>
              <a:spcBef>
                <a:spcPts val="374"/>
              </a:spcBef>
              <a:buNone/>
              <a:tabLst>
                <a:tab pos="0" algn="l"/>
              </a:tabLst>
            </a:pPr>
            <a:r>
              <a:rPr lang="nl-NL" sz="2000" b="0" spc="-1" dirty="0">
                <a:solidFill>
                  <a:schemeClr val="bg1"/>
                </a:solidFill>
              </a:rPr>
              <a:t>Wat kan en wil iemand?</a:t>
            </a:r>
            <a:br>
              <a:rPr lang="nl-NL" sz="2000" dirty="0">
                <a:solidFill>
                  <a:schemeClr val="bg1"/>
                </a:solidFill>
              </a:rPr>
            </a:br>
            <a:r>
              <a:rPr lang="nl-NL" sz="2000" b="0" spc="-1" dirty="0">
                <a:solidFill>
                  <a:schemeClr val="bg1"/>
                </a:solidFill>
              </a:rPr>
              <a:t> 	1. Beeldvorming: Persoonsbeeld</a:t>
            </a:r>
            <a:br>
              <a:rPr lang="nl-NL" sz="2000" dirty="0">
                <a:solidFill>
                  <a:schemeClr val="bg1"/>
                </a:solidFill>
              </a:rPr>
            </a:br>
            <a:br>
              <a:rPr lang="nl-NL" sz="2000" dirty="0">
                <a:solidFill>
                  <a:schemeClr val="bg1"/>
                </a:solidFill>
              </a:rPr>
            </a:br>
            <a:r>
              <a:rPr lang="nl-NL" sz="2000" b="0" spc="-1" dirty="0">
                <a:solidFill>
                  <a:schemeClr val="bg1"/>
                </a:solidFill>
              </a:rPr>
              <a:t>Wat gaan we doen?</a:t>
            </a:r>
          </a:p>
          <a:p>
            <a:pPr marL="53340" indent="0">
              <a:lnSpc>
                <a:spcPct val="110000"/>
              </a:lnSpc>
              <a:spcBef>
                <a:spcPts val="374"/>
              </a:spcBef>
              <a:buNone/>
              <a:tabLst>
                <a:tab pos="0" algn="l"/>
              </a:tabLst>
            </a:pPr>
            <a:r>
              <a:rPr lang="nl-NL" sz="2000" b="0" spc="-1" dirty="0">
                <a:solidFill>
                  <a:schemeClr val="bg1"/>
                </a:solidFill>
              </a:rPr>
              <a:t> 	2. Dagelijks bewegen</a:t>
            </a:r>
            <a:br>
              <a:rPr lang="nl-NL" sz="2000" dirty="0">
                <a:solidFill>
                  <a:schemeClr val="bg1"/>
                </a:solidFill>
              </a:rPr>
            </a:br>
            <a:r>
              <a:rPr lang="nl-NL" sz="2000" b="0" spc="-1" dirty="0">
                <a:solidFill>
                  <a:schemeClr val="bg1"/>
                </a:solidFill>
              </a:rPr>
              <a:t> 	3. Drie tot vijf beweegactiviteiten</a:t>
            </a:r>
            <a:br>
              <a:rPr lang="nl-NL" sz="2000" dirty="0">
                <a:solidFill>
                  <a:schemeClr val="bg1"/>
                </a:solidFill>
              </a:rPr>
            </a:br>
            <a:br>
              <a:rPr lang="nl-NL" sz="2000" dirty="0">
                <a:solidFill>
                  <a:schemeClr val="bg1"/>
                </a:solidFill>
              </a:rPr>
            </a:br>
            <a:r>
              <a:rPr lang="nl-NL" sz="2000" b="0" spc="-1" dirty="0">
                <a:solidFill>
                  <a:schemeClr val="bg1"/>
                </a:solidFill>
              </a:rPr>
              <a:t>Wat levert het op?</a:t>
            </a:r>
          </a:p>
          <a:p>
            <a:pPr marL="53340" indent="0">
              <a:lnSpc>
                <a:spcPct val="110000"/>
              </a:lnSpc>
              <a:spcBef>
                <a:spcPts val="374"/>
              </a:spcBef>
              <a:buNone/>
              <a:tabLst>
                <a:tab pos="0" algn="l"/>
              </a:tabLst>
            </a:pPr>
            <a:r>
              <a:rPr lang="nl-NL" sz="2000" b="0" spc="-1" dirty="0">
                <a:solidFill>
                  <a:schemeClr val="bg1"/>
                </a:solidFill>
              </a:rPr>
              <a:t> 	4. Rapporteren en evalueren</a:t>
            </a:r>
          </a:p>
        </p:txBody>
      </p:sp>
      <p:pic>
        <p:nvPicPr>
          <p:cNvPr id="5" name="Afbeelding 4" descr="Cirkelvormige patronen in groene kleur">
            <a:extLst>
              <a:ext uri="{FF2B5EF4-FFF2-40B4-BE49-F238E27FC236}">
                <a16:creationId xmlns:a16="http://schemas.microsoft.com/office/drawing/2014/main" id="{63564774-A5F1-D9F6-E93A-24C33067CC4A}"/>
              </a:ext>
            </a:extLst>
          </p:cNvPr>
          <p:cNvPicPr>
            <a:picLocks noChangeAspect="1"/>
          </p:cNvPicPr>
          <p:nvPr/>
        </p:nvPicPr>
        <p:blipFill rotWithShape="1">
          <a:blip r:embed="rId3">
            <a:extLst>
              <a:ext uri="{28A0092B-C50C-407E-A947-70E740481C1C}">
                <a14:useLocalDpi xmlns:a14="http://schemas.microsoft.com/office/drawing/2010/main" val="0"/>
              </a:ext>
            </a:extLst>
          </a:blip>
          <a:srcRect l="23513" r="4164" b="3"/>
          <a:stretch/>
        </p:blipFill>
        <p:spPr>
          <a:xfrm>
            <a:off x="7958398" y="2043545"/>
            <a:ext cx="3576523" cy="3461498"/>
          </a:xfrm>
          <a:prstGeom prst="rect">
            <a:avLst/>
          </a:prstGeom>
          <a:noFill/>
          <a:ln>
            <a:noFill/>
          </a:ln>
        </p:spPr>
      </p:pic>
    </p:spTree>
    <p:extLst>
      <p:ext uri="{BB962C8B-B14F-4D97-AF65-F5344CB8AC3E}">
        <p14:creationId xmlns:p14="http://schemas.microsoft.com/office/powerpoint/2010/main" val="1415404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Beeldvorming/Persoonsbeeld</a:t>
            </a:r>
            <a:endParaRPr dirty="0"/>
          </a:p>
        </p:txBody>
      </p:sp>
      <p:sp>
        <p:nvSpPr>
          <p:cNvPr id="112" name="Google Shape;112;g2efae0e55c4_0_10"/>
          <p:cNvSpPr txBox="1">
            <a:spLocks noGrp="1"/>
          </p:cNvSpPr>
          <p:nvPr>
            <p:ph type="body" idx="1"/>
          </p:nvPr>
        </p:nvSpPr>
        <p:spPr>
          <a:xfrm>
            <a:off x="1510748" y="204125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dirty="0"/>
          </a:p>
          <a:p>
            <a:pPr marL="228600" lvl="0" indent="-25400" algn="l" rtl="0">
              <a:lnSpc>
                <a:spcPct val="90000"/>
              </a:lnSpc>
              <a:spcBef>
                <a:spcPts val="0"/>
              </a:spcBef>
              <a:spcAft>
                <a:spcPts val="0"/>
              </a:spcAft>
              <a:buClr>
                <a:srgbClr val="302B4D"/>
              </a:buClr>
              <a:buSzPts val="3200"/>
              <a:buNone/>
            </a:pPr>
            <a:endParaRPr dirty="0"/>
          </a:p>
        </p:txBody>
      </p:sp>
      <p:sp>
        <p:nvSpPr>
          <p:cNvPr id="2" name="PlaceHolder 2">
            <a:extLst>
              <a:ext uri="{FF2B5EF4-FFF2-40B4-BE49-F238E27FC236}">
                <a16:creationId xmlns:a16="http://schemas.microsoft.com/office/drawing/2014/main" id="{F6DDD500-C94F-EFF5-B095-35D0A816B9B6}"/>
              </a:ext>
            </a:extLst>
          </p:cNvPr>
          <p:cNvSpPr txBox="1">
            <a:spLocks/>
          </p:cNvSpPr>
          <p:nvPr/>
        </p:nvSpPr>
        <p:spPr>
          <a:xfrm>
            <a:off x="663721" y="1685856"/>
            <a:ext cx="4711841" cy="3636800"/>
          </a:xfrm>
          <a:prstGeom prst="rect">
            <a:avLst/>
          </a:prstGeom>
          <a:noFill/>
          <a:ln>
            <a:noFill/>
          </a:ln>
        </p:spPr>
        <p:txBody>
          <a:bodyPr spcFirstLastPara="1" wrap="square" lIns="736560" tIns="34290" rIns="202500" bIns="34290" numCol="1" spcCol="0" anchor="t" anchorCtr="0">
            <a:normAutofit fontScale="92500" lnSpcReduction="20000"/>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rgbClr val="302B4D"/>
              </a:buClr>
              <a:buSzPts val="3200"/>
              <a:buFont typeface="Arial"/>
              <a:buChar char="•"/>
              <a:defRPr sz="3200" b="0" i="0" u="none" strike="noStrike" cap="none">
                <a:solidFill>
                  <a:srgbClr val="302B4D"/>
                </a:solidFill>
                <a:latin typeface="Calibri"/>
                <a:ea typeface="Calibri"/>
                <a:cs typeface="Calibri"/>
                <a:sym typeface="Calibri"/>
              </a:defRPr>
            </a:lvl1pPr>
            <a:lvl2pPr marL="914400" marR="0" lvl="1" indent="-381000" algn="l" rtl="0">
              <a:lnSpc>
                <a:spcPct val="90000"/>
              </a:lnSpc>
              <a:spcBef>
                <a:spcPts val="500"/>
              </a:spcBef>
              <a:spcAft>
                <a:spcPts val="0"/>
              </a:spcAft>
              <a:buClr>
                <a:srgbClr val="302B4D"/>
              </a:buClr>
              <a:buSzPts val="2400"/>
              <a:buFont typeface="Arial"/>
              <a:buChar char="•"/>
              <a:defRPr sz="2400" b="0" i="0" u="none" strike="noStrike" cap="none">
                <a:solidFill>
                  <a:srgbClr val="302B4D"/>
                </a:solidFill>
                <a:latin typeface="Calibri"/>
                <a:ea typeface="Calibri"/>
                <a:cs typeface="Calibri"/>
                <a:sym typeface="Calibri"/>
              </a:defRPr>
            </a:lvl2pPr>
            <a:lvl3pPr marL="1371600" marR="0" lvl="2" indent="-355600" algn="l" rtl="0">
              <a:lnSpc>
                <a:spcPct val="90000"/>
              </a:lnSpc>
              <a:spcBef>
                <a:spcPts val="500"/>
              </a:spcBef>
              <a:spcAft>
                <a:spcPts val="0"/>
              </a:spcAft>
              <a:buClr>
                <a:srgbClr val="302B4D"/>
              </a:buClr>
              <a:buSzPts val="2000"/>
              <a:buFont typeface="Arial"/>
              <a:buChar char="•"/>
              <a:defRPr sz="2000" b="0" i="0" u="none" strike="noStrike" cap="none">
                <a:solidFill>
                  <a:srgbClr val="302B4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302B4D"/>
              </a:buClr>
              <a:buSzPts val="1800"/>
              <a:buFont typeface="Arial"/>
              <a:buChar char="•"/>
              <a:defRPr sz="1800" b="0" i="0" u="none" strike="noStrike" cap="none">
                <a:solidFill>
                  <a:srgbClr val="302B4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302B4D"/>
              </a:buClr>
              <a:buSzPts val="1800"/>
              <a:buFont typeface="Arial"/>
              <a:buChar char="•"/>
              <a:defRPr sz="1800" b="0" i="0" u="none" strike="noStrike" cap="none">
                <a:solidFill>
                  <a:srgbClr val="302B4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10000"/>
              </a:lnSpc>
              <a:spcBef>
                <a:spcPts val="374"/>
              </a:spcBef>
              <a:tabLst>
                <a:tab pos="0" algn="l"/>
              </a:tabLst>
            </a:pPr>
            <a:endParaRPr lang="nl-NL" sz="2400" spc="-1" dirty="0">
              <a:solidFill>
                <a:schemeClr val="bg1"/>
              </a:solidFill>
            </a:endParaRPr>
          </a:p>
          <a:p>
            <a:pPr marL="0" indent="0">
              <a:lnSpc>
                <a:spcPct val="110000"/>
              </a:lnSpc>
              <a:spcBef>
                <a:spcPts val="374"/>
              </a:spcBef>
              <a:buClr>
                <a:srgbClr val="000000"/>
              </a:buClr>
              <a:buFont typeface="Arial"/>
              <a:buNone/>
              <a:tabLst>
                <a:tab pos="0" algn="l"/>
              </a:tabLst>
            </a:pPr>
            <a:r>
              <a:rPr lang="nl-NL" sz="2400" spc="-1" dirty="0">
                <a:solidFill>
                  <a:schemeClr val="bg1"/>
                </a:solidFill>
              </a:rPr>
              <a:t>Wat kan iemand?</a:t>
            </a:r>
          </a:p>
          <a:p>
            <a:pPr marL="53340" indent="0">
              <a:lnSpc>
                <a:spcPct val="110000"/>
              </a:lnSpc>
              <a:spcBef>
                <a:spcPts val="374"/>
              </a:spcBef>
              <a:buFont typeface="Arial"/>
              <a:buNone/>
              <a:tabLst>
                <a:tab pos="0" algn="l"/>
              </a:tabLst>
            </a:pPr>
            <a:endParaRPr lang="nl-NL" sz="2400" spc="-1" dirty="0">
              <a:solidFill>
                <a:schemeClr val="bg1"/>
              </a:solidFill>
            </a:endParaRPr>
          </a:p>
          <a:p>
            <a:pPr marL="0" indent="0">
              <a:lnSpc>
                <a:spcPct val="110000"/>
              </a:lnSpc>
              <a:spcBef>
                <a:spcPts val="374"/>
              </a:spcBef>
              <a:buClr>
                <a:srgbClr val="000000"/>
              </a:buClr>
              <a:buFont typeface="Arial"/>
              <a:buNone/>
              <a:tabLst>
                <a:tab pos="0" algn="l"/>
              </a:tabLst>
            </a:pPr>
            <a:r>
              <a:rPr lang="nl-NL" sz="2400" spc="-1" dirty="0">
                <a:solidFill>
                  <a:schemeClr val="bg1"/>
                </a:solidFill>
              </a:rPr>
              <a:t>Waarmee moet je rekening houden?</a:t>
            </a:r>
          </a:p>
          <a:p>
            <a:pPr>
              <a:lnSpc>
                <a:spcPct val="110000"/>
              </a:lnSpc>
              <a:spcBef>
                <a:spcPts val="374"/>
              </a:spcBef>
              <a:tabLst>
                <a:tab pos="0" algn="l"/>
              </a:tabLst>
            </a:pPr>
            <a:endParaRPr lang="nl-NL" sz="2400" spc="-1" dirty="0">
              <a:solidFill>
                <a:schemeClr val="bg1"/>
              </a:solidFill>
            </a:endParaRPr>
          </a:p>
          <a:p>
            <a:pPr marL="0" indent="0">
              <a:lnSpc>
                <a:spcPct val="110000"/>
              </a:lnSpc>
              <a:spcBef>
                <a:spcPts val="374"/>
              </a:spcBef>
              <a:buClr>
                <a:srgbClr val="000000"/>
              </a:buClr>
              <a:buFont typeface="Arial"/>
              <a:buNone/>
              <a:tabLst>
                <a:tab pos="0" algn="l"/>
              </a:tabLst>
            </a:pPr>
            <a:r>
              <a:rPr lang="nl-NL" sz="2400" spc="-1" dirty="0">
                <a:solidFill>
                  <a:schemeClr val="bg1"/>
                </a:solidFill>
              </a:rPr>
              <a:t>Op welke manier kan bewegen bijdragen?</a:t>
            </a:r>
          </a:p>
          <a:p>
            <a:pPr>
              <a:lnSpc>
                <a:spcPct val="110000"/>
              </a:lnSpc>
              <a:spcBef>
                <a:spcPts val="374"/>
              </a:spcBef>
              <a:tabLst>
                <a:tab pos="0" algn="l"/>
              </a:tabLst>
            </a:pPr>
            <a:endParaRPr lang="nl-NL" sz="2400" spc="-1" dirty="0">
              <a:solidFill>
                <a:schemeClr val="bg1"/>
              </a:solidFill>
            </a:endParaRPr>
          </a:p>
          <a:p>
            <a:pPr marL="0" indent="0">
              <a:lnSpc>
                <a:spcPct val="110000"/>
              </a:lnSpc>
              <a:spcBef>
                <a:spcPts val="374"/>
              </a:spcBef>
              <a:buClr>
                <a:srgbClr val="000000"/>
              </a:buClr>
              <a:buFont typeface="Arial"/>
              <a:buNone/>
              <a:tabLst>
                <a:tab pos="0" algn="l"/>
              </a:tabLst>
            </a:pPr>
            <a:r>
              <a:rPr lang="nl-NL" sz="2400" spc="-1" dirty="0">
                <a:solidFill>
                  <a:schemeClr val="bg1"/>
                </a:solidFill>
              </a:rPr>
              <a:t>Wat doet iemand al?</a:t>
            </a:r>
          </a:p>
          <a:p>
            <a:pPr>
              <a:lnSpc>
                <a:spcPct val="110000"/>
              </a:lnSpc>
              <a:spcBef>
                <a:spcPts val="374"/>
              </a:spcBef>
              <a:tabLst>
                <a:tab pos="0" algn="l"/>
              </a:tabLst>
            </a:pPr>
            <a:endParaRPr lang="nl-NL" sz="2400" spc="-1" dirty="0">
              <a:solidFill>
                <a:schemeClr val="bg1"/>
              </a:solidFill>
            </a:endParaRPr>
          </a:p>
          <a:p>
            <a:pPr>
              <a:lnSpc>
                <a:spcPct val="110000"/>
              </a:lnSpc>
              <a:spcBef>
                <a:spcPts val="374"/>
              </a:spcBef>
              <a:tabLst>
                <a:tab pos="0" algn="l"/>
              </a:tabLst>
            </a:pPr>
            <a:endParaRPr lang="nl-NL" sz="2400" spc="-1" dirty="0">
              <a:solidFill>
                <a:schemeClr val="bg1"/>
              </a:solidFill>
            </a:endParaRPr>
          </a:p>
          <a:p>
            <a:pPr>
              <a:lnSpc>
                <a:spcPct val="110000"/>
              </a:lnSpc>
              <a:spcBef>
                <a:spcPts val="374"/>
              </a:spcBef>
              <a:tabLst>
                <a:tab pos="0" algn="l"/>
              </a:tabLst>
            </a:pPr>
            <a:endParaRPr lang="nl-NL" sz="2400" spc="-1" dirty="0">
              <a:solidFill>
                <a:schemeClr val="bg1"/>
              </a:solidFill>
            </a:endParaRPr>
          </a:p>
          <a:p>
            <a:pPr>
              <a:lnSpc>
                <a:spcPct val="110000"/>
              </a:lnSpc>
              <a:spcBef>
                <a:spcPts val="374"/>
              </a:spcBef>
              <a:tabLst>
                <a:tab pos="0" algn="l"/>
              </a:tabLst>
            </a:pPr>
            <a:endParaRPr lang="nl-NL" sz="2400" spc="-1" dirty="0">
              <a:solidFill>
                <a:schemeClr val="bg1"/>
              </a:solidFill>
            </a:endParaRPr>
          </a:p>
        </p:txBody>
      </p:sp>
      <p:pic>
        <p:nvPicPr>
          <p:cNvPr id="3" name="Afbeelding 2" descr="Abstracte veelkleurige gloeiende lampen">
            <a:extLst>
              <a:ext uri="{FF2B5EF4-FFF2-40B4-BE49-F238E27FC236}">
                <a16:creationId xmlns:a16="http://schemas.microsoft.com/office/drawing/2014/main" id="{C05F411B-851B-D1FB-C076-A94FFF1582E1}"/>
              </a:ext>
            </a:extLst>
          </p:cNvPr>
          <p:cNvPicPr>
            <a:picLocks noChangeAspect="1"/>
          </p:cNvPicPr>
          <p:nvPr/>
        </p:nvPicPr>
        <p:blipFill rotWithShape="1">
          <a:blip r:embed="rId3">
            <a:extLst>
              <a:ext uri="{28A0092B-C50C-407E-A947-70E740481C1C}">
                <a14:useLocalDpi xmlns:a14="http://schemas.microsoft.com/office/drawing/2010/main" val="0"/>
              </a:ext>
            </a:extLst>
          </a:blip>
          <a:srcRect l="26050" r="4982"/>
          <a:stretch/>
        </p:blipFill>
        <p:spPr>
          <a:xfrm>
            <a:off x="6222589" y="2491735"/>
            <a:ext cx="2924992" cy="2830921"/>
          </a:xfrm>
          <a:prstGeom prst="rect">
            <a:avLst/>
          </a:prstGeom>
          <a:noFill/>
          <a:ln>
            <a:noFill/>
          </a:ln>
        </p:spPr>
      </p:pic>
    </p:spTree>
    <p:extLst>
      <p:ext uri="{BB962C8B-B14F-4D97-AF65-F5344CB8AC3E}">
        <p14:creationId xmlns:p14="http://schemas.microsoft.com/office/powerpoint/2010/main" val="188565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8" name="Title 1">
            <a:extLst>
              <a:ext uri="{FF2B5EF4-FFF2-40B4-BE49-F238E27FC236}">
                <a16:creationId xmlns:a16="http://schemas.microsoft.com/office/drawing/2014/main" id="{D68D5473-4290-8D9B-9B98-C9DF562F9FDF}"/>
              </a:ext>
            </a:extLst>
          </p:cNvPr>
          <p:cNvSpPr>
            <a:spLocks noGrp="1"/>
          </p:cNvSpPr>
          <p:nvPr>
            <p:ph type="title"/>
          </p:nvPr>
        </p:nvSpPr>
        <p:spPr>
          <a:xfrm>
            <a:off x="3464593" y="905535"/>
            <a:ext cx="7852694" cy="1126465"/>
          </a:xfrm>
        </p:spPr>
        <p:txBody>
          <a:bodyPr/>
          <a:lstStyle/>
          <a:p>
            <a:r>
              <a:rPr lang="en-US" dirty="0">
                <a:solidFill>
                  <a:srgbClr val="F8A72A"/>
                </a:solidFill>
              </a:rPr>
              <a:t>In </a:t>
            </a:r>
            <a:r>
              <a:rPr lang="en-US" dirty="0" err="1">
                <a:solidFill>
                  <a:srgbClr val="F8A72A"/>
                </a:solidFill>
              </a:rPr>
              <a:t>gesprek</a:t>
            </a:r>
            <a:r>
              <a:rPr lang="en-US" dirty="0">
                <a:solidFill>
                  <a:srgbClr val="F8A72A"/>
                </a:solidFill>
              </a:rPr>
              <a:t> over…</a:t>
            </a:r>
          </a:p>
        </p:txBody>
      </p:sp>
      <p:sp>
        <p:nvSpPr>
          <p:cNvPr id="5" name="Tekstvak 4">
            <a:extLst>
              <a:ext uri="{FF2B5EF4-FFF2-40B4-BE49-F238E27FC236}">
                <a16:creationId xmlns:a16="http://schemas.microsoft.com/office/drawing/2014/main" id="{B21935B3-CAD0-2270-BA1F-653BE8E39DF6}"/>
              </a:ext>
            </a:extLst>
          </p:cNvPr>
          <p:cNvSpPr txBox="1"/>
          <p:nvPr/>
        </p:nvSpPr>
        <p:spPr>
          <a:xfrm>
            <a:off x="3464593" y="2690033"/>
            <a:ext cx="6991350" cy="2780248"/>
          </a:xfrm>
          <a:prstGeom prst="rect">
            <a:avLst/>
          </a:prstGeom>
          <a:noFill/>
        </p:spPr>
        <p:txBody>
          <a:bodyPr wrap="square">
            <a:spAutoFit/>
          </a:bodyPr>
          <a:lstStyle/>
          <a:p>
            <a:pPr marL="457200" indent="-457200">
              <a:lnSpc>
                <a:spcPct val="100000"/>
              </a:lnSpc>
              <a:spcBef>
                <a:spcPts val="374"/>
              </a:spcBef>
              <a:buFont typeface="Arial" panose="020B0604020202020204" pitchFamily="34" charset="0"/>
              <a:buChar char="•"/>
              <a:tabLst>
                <a:tab pos="0" algn="l"/>
              </a:tabLst>
            </a:pPr>
            <a:r>
              <a:rPr lang="nl-NL" sz="2800" b="0" spc="-1" dirty="0">
                <a:solidFill>
                  <a:schemeClr val="tx1"/>
                </a:solidFill>
                <a:latin typeface="Verdana"/>
              </a:rPr>
              <a:t>Geplande beweegactiviteiten</a:t>
            </a:r>
          </a:p>
          <a:p>
            <a:pPr marL="457200" indent="-457200">
              <a:lnSpc>
                <a:spcPct val="100000"/>
              </a:lnSpc>
              <a:spcBef>
                <a:spcPts val="374"/>
              </a:spcBef>
              <a:buFont typeface="Arial" panose="020B0604020202020204" pitchFamily="34" charset="0"/>
              <a:buChar char="•"/>
              <a:tabLst>
                <a:tab pos="0" algn="l"/>
              </a:tabLst>
            </a:pPr>
            <a:r>
              <a:rPr lang="nl-NL" sz="2800" b="0" spc="-1" dirty="0">
                <a:solidFill>
                  <a:schemeClr val="tx1"/>
                </a:solidFill>
                <a:latin typeface="Verdana"/>
              </a:rPr>
              <a:t>Wat gebeurt er al?</a:t>
            </a:r>
          </a:p>
          <a:p>
            <a:pPr marL="457200" indent="-457200">
              <a:lnSpc>
                <a:spcPct val="100000"/>
              </a:lnSpc>
              <a:spcBef>
                <a:spcPts val="374"/>
              </a:spcBef>
              <a:buFont typeface="Arial" panose="020B0604020202020204" pitchFamily="34" charset="0"/>
              <a:buChar char="•"/>
              <a:tabLst>
                <a:tab pos="0" algn="l"/>
              </a:tabLst>
            </a:pPr>
            <a:r>
              <a:rPr lang="nl-NL" sz="2800" b="0" spc="-1" dirty="0">
                <a:solidFill>
                  <a:schemeClr val="tx1"/>
                </a:solidFill>
                <a:latin typeface="Verdana"/>
              </a:rPr>
              <a:t>Wat is belangrijk voor de cliënt?</a:t>
            </a:r>
          </a:p>
          <a:p>
            <a:pPr marL="457200" indent="-457200">
              <a:lnSpc>
                <a:spcPct val="100000"/>
              </a:lnSpc>
              <a:spcBef>
                <a:spcPts val="374"/>
              </a:spcBef>
              <a:buFont typeface="Arial" panose="020B0604020202020204" pitchFamily="34" charset="0"/>
              <a:buChar char="•"/>
              <a:tabLst>
                <a:tab pos="0" algn="l"/>
              </a:tabLst>
            </a:pPr>
            <a:r>
              <a:rPr lang="nl-NL" sz="2800" b="0" spc="-1" dirty="0">
                <a:solidFill>
                  <a:schemeClr val="tx1"/>
                </a:solidFill>
                <a:latin typeface="Verdana"/>
              </a:rPr>
              <a:t>Welke activiteiten wil je inzetten? </a:t>
            </a:r>
          </a:p>
          <a:p>
            <a:pPr marL="457200" indent="-457200">
              <a:lnSpc>
                <a:spcPct val="100000"/>
              </a:lnSpc>
              <a:spcBef>
                <a:spcPts val="374"/>
              </a:spcBef>
              <a:buFont typeface="Arial" panose="020B0604020202020204" pitchFamily="34" charset="0"/>
              <a:buChar char="•"/>
              <a:tabLst>
                <a:tab pos="0" algn="l"/>
              </a:tabLst>
            </a:pPr>
            <a:r>
              <a:rPr lang="nl-NL" sz="2800" b="0" spc="-1" dirty="0">
                <a:solidFill>
                  <a:schemeClr val="tx1"/>
                </a:solidFill>
                <a:latin typeface="Verdana"/>
              </a:rPr>
              <a:t>Waar kan winst worden behaald?</a:t>
            </a:r>
          </a:p>
          <a:p>
            <a:pPr>
              <a:lnSpc>
                <a:spcPct val="100000"/>
              </a:lnSpc>
              <a:spcBef>
                <a:spcPts val="374"/>
              </a:spcBef>
              <a:tabLst>
                <a:tab pos="0" algn="l"/>
              </a:tabLst>
            </a:pPr>
            <a:endParaRPr lang="nl-NL" sz="1800" b="0" spc="-1" dirty="0">
              <a:solidFill>
                <a:schemeClr val="dk1"/>
              </a:solidFill>
              <a:latin typeface="Verdana"/>
            </a:endParaRPr>
          </a:p>
        </p:txBody>
      </p:sp>
    </p:spTree>
    <p:extLst>
      <p:ext uri="{BB962C8B-B14F-4D97-AF65-F5344CB8AC3E}">
        <p14:creationId xmlns:p14="http://schemas.microsoft.com/office/powerpoint/2010/main" val="198930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618030"/>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Aandachtsgebied kiezen</a:t>
            </a:r>
            <a:endParaRPr dirty="0"/>
          </a:p>
        </p:txBody>
      </p:sp>
      <p:sp>
        <p:nvSpPr>
          <p:cNvPr id="4" name="Tekstvak 3">
            <a:extLst>
              <a:ext uri="{FF2B5EF4-FFF2-40B4-BE49-F238E27FC236}">
                <a16:creationId xmlns:a16="http://schemas.microsoft.com/office/drawing/2014/main" id="{DD6FCB43-8E3F-1AB2-12D0-4581DDDC9129}"/>
              </a:ext>
            </a:extLst>
          </p:cNvPr>
          <p:cNvSpPr txBox="1"/>
          <p:nvPr/>
        </p:nvSpPr>
        <p:spPr>
          <a:xfrm>
            <a:off x="2711450" y="2193653"/>
            <a:ext cx="6769100" cy="2985433"/>
          </a:xfrm>
          <a:prstGeom prst="rect">
            <a:avLst/>
          </a:prstGeom>
          <a:noFill/>
        </p:spPr>
        <p:txBody>
          <a:bodyPr wrap="square">
            <a:spAutoFit/>
          </a:bodyPr>
          <a:lstStyle/>
          <a:p>
            <a:pPr marL="376110" lvl="1" indent="-188190">
              <a:spcBef>
                <a:spcPts val="374"/>
              </a:spcBef>
              <a:buSzPct val="50000"/>
              <a:buFont typeface="Wingdings" charset="2"/>
              <a:buChar char=""/>
              <a:tabLst>
                <a:tab pos="0" algn="l"/>
              </a:tabLst>
            </a:pPr>
            <a:r>
              <a:rPr lang="nl-NL" sz="2400" spc="-1" dirty="0">
                <a:solidFill>
                  <a:schemeClr val="dk1"/>
                </a:solidFill>
                <a:latin typeface="Calibri" panose="020F0502020204030204" pitchFamily="34" charset="0"/>
                <a:cs typeface="Calibri" panose="020F0502020204030204" pitchFamily="34" charset="0"/>
              </a:rPr>
              <a:t>Wat is belangrijk voor deze cliënt?</a:t>
            </a:r>
          </a:p>
          <a:p>
            <a:pPr marL="376110" lvl="1" indent="-188190">
              <a:spcBef>
                <a:spcPts val="374"/>
              </a:spcBef>
              <a:buSzPct val="50000"/>
              <a:buFont typeface="Wingdings" charset="2"/>
              <a:buChar char=""/>
              <a:tabLst>
                <a:tab pos="0" algn="l"/>
              </a:tabLst>
            </a:pPr>
            <a:r>
              <a:rPr lang="nl-NL" sz="2400" spc="-1" dirty="0">
                <a:solidFill>
                  <a:schemeClr val="dk1"/>
                </a:solidFill>
                <a:latin typeface="Calibri" panose="020F0502020204030204" pitchFamily="34" charset="0"/>
                <a:cs typeface="Calibri" panose="020F0502020204030204" pitchFamily="34" charset="0"/>
              </a:rPr>
              <a:t>Waar liggen de vragen / problemen?</a:t>
            </a:r>
          </a:p>
          <a:p>
            <a:pPr marL="376110" lvl="1" indent="-188190">
              <a:spcBef>
                <a:spcPts val="374"/>
              </a:spcBef>
              <a:buSzPct val="50000"/>
              <a:buFont typeface="Wingdings" charset="2"/>
              <a:buChar char=""/>
              <a:tabLst>
                <a:tab pos="0" algn="l"/>
              </a:tabLst>
            </a:pPr>
            <a:r>
              <a:rPr lang="nl-NL" sz="2400" spc="-1" dirty="0">
                <a:solidFill>
                  <a:schemeClr val="dk1"/>
                </a:solidFill>
                <a:latin typeface="Calibri" panose="020F0502020204030204" pitchFamily="34" charset="0"/>
                <a:cs typeface="Calibri" panose="020F0502020204030204" pitchFamily="34" charset="0"/>
              </a:rPr>
              <a:t>Wat zijn de mogelijkheden van de cliënt?</a:t>
            </a:r>
          </a:p>
          <a:p>
            <a:pPr marL="376110" lvl="1" indent="-188190">
              <a:spcBef>
                <a:spcPts val="374"/>
              </a:spcBef>
              <a:buSzPct val="50000"/>
              <a:buFont typeface="Wingdings" charset="2"/>
              <a:buChar char=""/>
              <a:tabLst>
                <a:tab pos="0" algn="l"/>
              </a:tabLst>
            </a:pPr>
            <a:r>
              <a:rPr lang="nl-NL" sz="2400" spc="-1" dirty="0">
                <a:solidFill>
                  <a:schemeClr val="dk1"/>
                </a:solidFill>
                <a:latin typeface="Calibri" panose="020F0502020204030204" pitchFamily="34" charset="0"/>
                <a:cs typeface="Calibri" panose="020F0502020204030204" pitchFamily="34" charset="0"/>
              </a:rPr>
              <a:t>Wat is haalbaar om uit te voeren?</a:t>
            </a:r>
          </a:p>
          <a:p>
            <a:pPr>
              <a:lnSpc>
                <a:spcPct val="100000"/>
              </a:lnSpc>
              <a:spcBef>
                <a:spcPts val="374"/>
              </a:spcBef>
              <a:tabLst>
                <a:tab pos="0" algn="l"/>
              </a:tabLst>
            </a:pPr>
            <a:endParaRPr lang="nl-NL" sz="2400" b="0" spc="-1" dirty="0">
              <a:solidFill>
                <a:schemeClr val="dk1"/>
              </a:solidFill>
              <a:latin typeface="Calibri" panose="020F0502020204030204" pitchFamily="34" charset="0"/>
              <a:cs typeface="Calibri" panose="020F0502020204030204" pitchFamily="34" charset="0"/>
            </a:endParaRPr>
          </a:p>
          <a:p>
            <a:pPr>
              <a:lnSpc>
                <a:spcPct val="100000"/>
              </a:lnSpc>
              <a:spcBef>
                <a:spcPts val="374"/>
              </a:spcBef>
              <a:tabLst>
                <a:tab pos="0" algn="l"/>
              </a:tabLst>
            </a:pPr>
            <a:endParaRPr lang="nl-NL" sz="2400" b="0" spc="-1" dirty="0">
              <a:solidFill>
                <a:schemeClr val="dk1"/>
              </a:solidFill>
              <a:latin typeface="Calibri" panose="020F0502020204030204" pitchFamily="34" charset="0"/>
              <a:cs typeface="Calibri" panose="020F0502020204030204" pitchFamily="34" charset="0"/>
            </a:endParaRPr>
          </a:p>
          <a:p>
            <a:pPr marL="188190">
              <a:lnSpc>
                <a:spcPct val="100000"/>
              </a:lnSpc>
              <a:spcBef>
                <a:spcPts val="374"/>
              </a:spcBef>
              <a:tabLst>
                <a:tab pos="0" algn="l"/>
              </a:tabLst>
            </a:pPr>
            <a:r>
              <a:rPr lang="nl-NL" sz="2400" b="0" spc="-1" dirty="0">
                <a:solidFill>
                  <a:schemeClr val="dk1"/>
                </a:solidFill>
                <a:latin typeface="Calibri" panose="020F0502020204030204" pitchFamily="34" charset="0"/>
                <a:cs typeface="Calibri" panose="020F0502020204030204" pitchFamily="34" charset="0"/>
              </a:rPr>
              <a:t>Opdracht: een aandachtsgebied bepalen </a:t>
            </a:r>
          </a:p>
        </p:txBody>
      </p:sp>
    </p:spTree>
    <p:extLst>
      <p:ext uri="{BB962C8B-B14F-4D97-AF65-F5344CB8AC3E}">
        <p14:creationId xmlns:p14="http://schemas.microsoft.com/office/powerpoint/2010/main" val="2286190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Ter inspiratie:</a:t>
            </a:r>
            <a:endParaRPr dirty="0"/>
          </a:p>
        </p:txBody>
      </p:sp>
      <p:sp>
        <p:nvSpPr>
          <p:cNvPr id="112" name="Google Shape;112;g2efae0e55c4_0_10"/>
          <p:cNvSpPr txBox="1">
            <a:spLocks noGrp="1"/>
          </p:cNvSpPr>
          <p:nvPr>
            <p:ph type="body" idx="1"/>
          </p:nvPr>
        </p:nvSpPr>
        <p:spPr>
          <a:xfrm>
            <a:off x="486620" y="2145337"/>
            <a:ext cx="11254276" cy="2567326"/>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dirty="0"/>
          </a:p>
          <a:p>
            <a:pPr fontAlgn="base"/>
            <a:r>
              <a:rPr lang="nl-NL" dirty="0">
                <a:solidFill>
                  <a:schemeClr val="bg1"/>
                </a:solidFill>
                <a:effectLst/>
                <a:hlinkClick r:id="rId3">
                  <a:extLst>
                    <a:ext uri="{A12FA001-AC4F-418D-AE19-62706E023703}">
                      <ahyp:hlinkClr xmlns:ahyp="http://schemas.microsoft.com/office/drawing/2018/hyperlinkcolor" val="tx"/>
                    </a:ext>
                  </a:extLst>
                </a:hlinkClick>
              </a:rPr>
              <a:t>https://youtu.be/Gvx7OtnO_aU?feature=shared</a:t>
            </a:r>
            <a:endParaRPr lang="nl-NL" dirty="0">
              <a:solidFill>
                <a:schemeClr val="bg1"/>
              </a:solidFill>
              <a:effectLst/>
            </a:endParaRPr>
          </a:p>
          <a:p>
            <a:pPr rtl="0" fontAlgn="base"/>
            <a:r>
              <a:rPr lang="nl-NL" dirty="0">
                <a:solidFill>
                  <a:schemeClr val="bg1"/>
                </a:solidFill>
                <a:effectLst/>
                <a:hlinkClick r:id="rId4">
                  <a:extLst>
                    <a:ext uri="{A12FA001-AC4F-418D-AE19-62706E023703}">
                      <ahyp:hlinkClr xmlns:ahyp="http://schemas.microsoft.com/office/drawing/2018/hyperlinkcolor" val="tx"/>
                    </a:ext>
                  </a:extLst>
                </a:hlinkClick>
              </a:rPr>
              <a:t>https://youtube.com/shorts/_mNQ5fF2MrQ?feature=shared</a:t>
            </a:r>
            <a:br>
              <a:rPr lang="nl-NL" dirty="0">
                <a:solidFill>
                  <a:schemeClr val="bg1"/>
                </a:solidFill>
                <a:effectLst/>
              </a:rPr>
            </a:br>
            <a:endParaRPr lang="nl-NL" dirty="0">
              <a:solidFill>
                <a:schemeClr val="bg1"/>
              </a:solidFill>
              <a:effectLst/>
            </a:endParaRPr>
          </a:p>
          <a:p>
            <a:pPr marL="228600" lvl="0" indent="-25400" algn="l" rtl="0">
              <a:lnSpc>
                <a:spcPct val="90000"/>
              </a:lnSpc>
              <a:spcBef>
                <a:spcPts val="0"/>
              </a:spcBef>
              <a:spcAft>
                <a:spcPts val="0"/>
              </a:spcAft>
              <a:buClr>
                <a:srgbClr val="302B4D"/>
              </a:buClr>
              <a:buSzPts val="3200"/>
              <a:buNone/>
            </a:pPr>
            <a:endParaRPr dirty="0"/>
          </a:p>
        </p:txBody>
      </p:sp>
    </p:spTree>
    <p:extLst>
      <p:ext uri="{BB962C8B-B14F-4D97-AF65-F5344CB8AC3E}">
        <p14:creationId xmlns:p14="http://schemas.microsoft.com/office/powerpoint/2010/main" val="251662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el 1">
            <a:extLst>
              <a:ext uri="{FF2B5EF4-FFF2-40B4-BE49-F238E27FC236}">
                <a16:creationId xmlns:a16="http://schemas.microsoft.com/office/drawing/2014/main" id="{2646C32E-6208-0C11-ACBC-FE873CB03667}"/>
              </a:ext>
            </a:extLst>
          </p:cNvPr>
          <p:cNvSpPr>
            <a:spLocks noGrp="1"/>
          </p:cNvSpPr>
          <p:nvPr>
            <p:ph type="title"/>
          </p:nvPr>
        </p:nvSpPr>
        <p:spPr>
          <a:xfrm>
            <a:off x="3704580" y="408310"/>
            <a:ext cx="4782840" cy="822023"/>
          </a:xfrm>
        </p:spPr>
        <p:txBody>
          <a:bodyPr/>
          <a:lstStyle/>
          <a:p>
            <a:r>
              <a:rPr lang="nl-NL" dirty="0"/>
              <a:t>Wat gaan we doen?</a:t>
            </a:r>
          </a:p>
        </p:txBody>
      </p:sp>
      <p:pic>
        <p:nvPicPr>
          <p:cNvPr id="4" name="Afbeelding 3">
            <a:extLst>
              <a:ext uri="{FF2B5EF4-FFF2-40B4-BE49-F238E27FC236}">
                <a16:creationId xmlns:a16="http://schemas.microsoft.com/office/drawing/2014/main" id="{4AE5D697-5C5A-F70A-4B7E-F4C435F789F6}"/>
              </a:ext>
            </a:extLst>
          </p:cNvPr>
          <p:cNvPicPr/>
          <p:nvPr/>
        </p:nvPicPr>
        <p:blipFill>
          <a:blip r:embed="rId3">
            <a:grayscl/>
          </a:blip>
          <a:srcRect l="33626" t="25120" r="34549" b="26670"/>
          <a:stretch/>
        </p:blipFill>
        <p:spPr>
          <a:xfrm>
            <a:off x="5750011" y="1230333"/>
            <a:ext cx="4782840" cy="5112331"/>
          </a:xfrm>
          <a:prstGeom prst="rect">
            <a:avLst/>
          </a:prstGeom>
          <a:ln w="0">
            <a:noFill/>
          </a:ln>
        </p:spPr>
      </p:pic>
      <p:pic>
        <p:nvPicPr>
          <p:cNvPr id="5" name="Picture 1">
            <a:extLst>
              <a:ext uri="{FF2B5EF4-FFF2-40B4-BE49-F238E27FC236}">
                <a16:creationId xmlns:a16="http://schemas.microsoft.com/office/drawing/2014/main" id="{FAB45447-34DB-F72B-61F1-DED437B2C23F}"/>
              </a:ext>
            </a:extLst>
          </p:cNvPr>
          <p:cNvPicPr/>
          <p:nvPr/>
        </p:nvPicPr>
        <p:blipFill>
          <a:blip r:embed="rId4"/>
          <a:srcRect l="11297" t="2457" r="9799" b="4973"/>
          <a:stretch/>
        </p:blipFill>
        <p:spPr>
          <a:xfrm>
            <a:off x="2529017" y="1337359"/>
            <a:ext cx="2866767" cy="1957875"/>
          </a:xfrm>
          <a:prstGeom prst="rect">
            <a:avLst/>
          </a:prstGeom>
          <a:ln w="0">
            <a:noFill/>
          </a:ln>
        </p:spPr>
      </p:pic>
      <p:pic>
        <p:nvPicPr>
          <p:cNvPr id="6" name="Afbeelding 6">
            <a:extLst>
              <a:ext uri="{FF2B5EF4-FFF2-40B4-BE49-F238E27FC236}">
                <a16:creationId xmlns:a16="http://schemas.microsoft.com/office/drawing/2014/main" id="{1B26DC6F-CF3D-917F-D0D3-B1CEBA2A7832}"/>
              </a:ext>
            </a:extLst>
          </p:cNvPr>
          <p:cNvPicPr/>
          <p:nvPr/>
        </p:nvPicPr>
        <p:blipFill>
          <a:blip r:embed="rId5"/>
          <a:srcRect l="55490" t="31055" r="22055" b="40196"/>
          <a:stretch/>
        </p:blipFill>
        <p:spPr>
          <a:xfrm>
            <a:off x="2529017" y="3600832"/>
            <a:ext cx="2866768" cy="2342962"/>
          </a:xfrm>
          <a:prstGeom prst="rect">
            <a:avLst/>
          </a:prstGeom>
          <a:ln w="0">
            <a:noFill/>
          </a:ln>
        </p:spPr>
      </p:pic>
    </p:spTree>
    <p:extLst>
      <p:ext uri="{BB962C8B-B14F-4D97-AF65-F5344CB8AC3E}">
        <p14:creationId xmlns:p14="http://schemas.microsoft.com/office/powerpoint/2010/main" val="38780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el 1">
            <a:extLst>
              <a:ext uri="{FF2B5EF4-FFF2-40B4-BE49-F238E27FC236}">
                <a16:creationId xmlns:a16="http://schemas.microsoft.com/office/drawing/2014/main" id="{2646C32E-6208-0C11-ACBC-FE873CB03667}"/>
              </a:ext>
            </a:extLst>
          </p:cNvPr>
          <p:cNvSpPr>
            <a:spLocks noGrp="1"/>
          </p:cNvSpPr>
          <p:nvPr>
            <p:ph type="title"/>
          </p:nvPr>
        </p:nvSpPr>
        <p:spPr>
          <a:xfrm>
            <a:off x="3704580" y="408310"/>
            <a:ext cx="4782840" cy="822023"/>
          </a:xfrm>
        </p:spPr>
        <p:txBody>
          <a:bodyPr/>
          <a:lstStyle/>
          <a:p>
            <a:r>
              <a:rPr lang="nl-NL" dirty="0"/>
              <a:t>Wat gaan we doen?</a:t>
            </a:r>
          </a:p>
        </p:txBody>
      </p:sp>
      <p:pic>
        <p:nvPicPr>
          <p:cNvPr id="3" name="Afbeelding 5">
            <a:extLst>
              <a:ext uri="{FF2B5EF4-FFF2-40B4-BE49-F238E27FC236}">
                <a16:creationId xmlns:a16="http://schemas.microsoft.com/office/drawing/2014/main" id="{256284F3-7B3A-A6B6-1B34-5BFF2AD1FEE4}"/>
              </a:ext>
            </a:extLst>
          </p:cNvPr>
          <p:cNvPicPr/>
          <p:nvPr/>
        </p:nvPicPr>
        <p:blipFill>
          <a:blip r:embed="rId3"/>
          <a:srcRect l="39746" t="16591" r="16748" b="26590"/>
          <a:stretch/>
        </p:blipFill>
        <p:spPr>
          <a:xfrm>
            <a:off x="2416732" y="1467872"/>
            <a:ext cx="2866768" cy="2033847"/>
          </a:xfrm>
          <a:prstGeom prst="rect">
            <a:avLst/>
          </a:prstGeom>
          <a:ln w="0">
            <a:noFill/>
          </a:ln>
        </p:spPr>
      </p:pic>
      <p:pic>
        <p:nvPicPr>
          <p:cNvPr id="7" name="Afbeelding 6">
            <a:extLst>
              <a:ext uri="{FF2B5EF4-FFF2-40B4-BE49-F238E27FC236}">
                <a16:creationId xmlns:a16="http://schemas.microsoft.com/office/drawing/2014/main" id="{A3E8ACAD-B3B0-7438-D90F-C6A961F7EEFF}"/>
              </a:ext>
            </a:extLst>
          </p:cNvPr>
          <p:cNvPicPr/>
          <p:nvPr/>
        </p:nvPicPr>
        <p:blipFill>
          <a:blip r:embed="rId4"/>
          <a:srcRect l="26372" t="16399" r="25585" b="20581"/>
          <a:stretch/>
        </p:blipFill>
        <p:spPr>
          <a:xfrm>
            <a:off x="2416731" y="4070391"/>
            <a:ext cx="2866767" cy="2033847"/>
          </a:xfrm>
          <a:prstGeom prst="rect">
            <a:avLst/>
          </a:prstGeom>
          <a:ln w="0">
            <a:noFill/>
          </a:ln>
        </p:spPr>
      </p:pic>
      <p:pic>
        <p:nvPicPr>
          <p:cNvPr id="8" name="Afbeelding 4">
            <a:extLst>
              <a:ext uri="{FF2B5EF4-FFF2-40B4-BE49-F238E27FC236}">
                <a16:creationId xmlns:a16="http://schemas.microsoft.com/office/drawing/2014/main" id="{C2EDAE40-1072-E4CF-38DB-E6600BFE9B41}"/>
              </a:ext>
            </a:extLst>
          </p:cNvPr>
          <p:cNvPicPr/>
          <p:nvPr/>
        </p:nvPicPr>
        <p:blipFill>
          <a:blip r:embed="rId5"/>
          <a:srcRect l="54719" t="21998" r="11411" b="16556"/>
          <a:stretch/>
        </p:blipFill>
        <p:spPr>
          <a:xfrm>
            <a:off x="5636454" y="1467872"/>
            <a:ext cx="4782840" cy="4636366"/>
          </a:xfrm>
          <a:prstGeom prst="rect">
            <a:avLst/>
          </a:prstGeom>
          <a:ln w="0">
            <a:noFill/>
          </a:ln>
        </p:spPr>
      </p:pic>
    </p:spTree>
    <p:extLst>
      <p:ext uri="{BB962C8B-B14F-4D97-AF65-F5344CB8AC3E}">
        <p14:creationId xmlns:p14="http://schemas.microsoft.com/office/powerpoint/2010/main" val="200635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0"/>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Wat gaan we doen?</a:t>
            </a:r>
            <a:endParaRPr dirty="0"/>
          </a:p>
        </p:txBody>
      </p:sp>
      <p:pic>
        <p:nvPicPr>
          <p:cNvPr id="3" name="Afbeelding 4">
            <a:extLst>
              <a:ext uri="{FF2B5EF4-FFF2-40B4-BE49-F238E27FC236}">
                <a16:creationId xmlns:a16="http://schemas.microsoft.com/office/drawing/2014/main" id="{9C5AC4F4-C351-42EA-7A70-30FB254DEB14}"/>
              </a:ext>
            </a:extLst>
          </p:cNvPr>
          <p:cNvPicPr/>
          <p:nvPr/>
        </p:nvPicPr>
        <p:blipFill>
          <a:blip r:embed="rId3"/>
          <a:srcRect l="45232" t="30733" r="8815" b="28696"/>
          <a:stretch/>
        </p:blipFill>
        <p:spPr>
          <a:xfrm>
            <a:off x="2488018" y="1359720"/>
            <a:ext cx="8333591" cy="4138560"/>
          </a:xfrm>
          <a:prstGeom prst="rect">
            <a:avLst/>
          </a:prstGeom>
          <a:ln w="0">
            <a:noFill/>
          </a:ln>
        </p:spPr>
      </p:pic>
    </p:spTree>
    <p:extLst>
      <p:ext uri="{BB962C8B-B14F-4D97-AF65-F5344CB8AC3E}">
        <p14:creationId xmlns:p14="http://schemas.microsoft.com/office/powerpoint/2010/main" val="2395669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nl-NL" dirty="0"/>
              <a:t>Wat ga je inzetten?</a:t>
            </a:r>
            <a:endParaRPr dirty="0"/>
          </a:p>
        </p:txBody>
      </p:sp>
      <p:sp>
        <p:nvSpPr>
          <p:cNvPr id="112" name="Google Shape;112;g2efae0e55c4_0_10"/>
          <p:cNvSpPr txBox="1">
            <a:spLocks noGrp="1"/>
          </p:cNvSpPr>
          <p:nvPr>
            <p:ph type="body" idx="1"/>
          </p:nvPr>
        </p:nvSpPr>
        <p:spPr>
          <a:xfrm>
            <a:off x="1981200" y="2090677"/>
            <a:ext cx="8229600" cy="3395723"/>
          </a:xfrm>
          <a:prstGeom prst="rect">
            <a:avLst/>
          </a:prstGeom>
          <a:noFill/>
          <a:ln>
            <a:noFill/>
          </a:ln>
        </p:spPr>
        <p:txBody>
          <a:bodyPr spcFirstLastPara="1" wrap="square" lIns="91425" tIns="45700" rIns="91425" bIns="45700" anchor="t" anchorCtr="0">
            <a:normAutofit/>
          </a:bodyPr>
          <a:lstStyle/>
          <a:p>
            <a:pPr marL="376110" lvl="1" indent="-188190">
              <a:spcBef>
                <a:spcPts val="374"/>
              </a:spcBef>
              <a:buSzPct val="50000"/>
              <a:buFont typeface="Wingdings" charset="2"/>
              <a:buChar char=""/>
              <a:tabLst>
                <a:tab pos="0" algn="l"/>
              </a:tabLst>
            </a:pPr>
            <a:r>
              <a:rPr lang="nl-NL" spc="-1" dirty="0">
                <a:solidFill>
                  <a:schemeClr val="bg1"/>
                </a:solidFill>
                <a:latin typeface="Verdana"/>
              </a:rPr>
              <a:t>Waar wil je je op richten?</a:t>
            </a:r>
          </a:p>
          <a:p>
            <a:pPr marL="376110" lvl="1" indent="-188190">
              <a:spcBef>
                <a:spcPts val="374"/>
              </a:spcBef>
              <a:buSzPct val="50000"/>
              <a:buFont typeface="Wingdings" charset="2"/>
              <a:buChar char=""/>
              <a:tabLst>
                <a:tab pos="0" algn="l"/>
              </a:tabLst>
            </a:pPr>
            <a:r>
              <a:rPr lang="nl-NL" spc="-1" dirty="0">
                <a:solidFill>
                  <a:schemeClr val="bg1"/>
                </a:solidFill>
                <a:latin typeface="Verdana"/>
              </a:rPr>
              <a:t>Welke activiteiten kunnen daaraan bijdragen?</a:t>
            </a:r>
          </a:p>
          <a:p>
            <a:pPr marL="376110" lvl="1" indent="-188190">
              <a:spcBef>
                <a:spcPts val="374"/>
              </a:spcBef>
              <a:buSzPct val="50000"/>
              <a:buFont typeface="Wingdings" charset="2"/>
              <a:buChar char=""/>
              <a:tabLst>
                <a:tab pos="0" algn="l"/>
              </a:tabLst>
            </a:pPr>
            <a:r>
              <a:rPr lang="nl-NL" spc="-1" dirty="0">
                <a:solidFill>
                  <a:schemeClr val="bg1"/>
                </a:solidFill>
                <a:latin typeface="Verdana"/>
              </a:rPr>
              <a:t>Welke activiteiten ga je inzetten / behouden?</a:t>
            </a:r>
          </a:p>
          <a:p>
            <a:pPr marL="0" indent="0">
              <a:lnSpc>
                <a:spcPct val="100000"/>
              </a:lnSpc>
              <a:spcBef>
                <a:spcPts val="374"/>
              </a:spcBef>
              <a:buNone/>
              <a:tabLst>
                <a:tab pos="0" algn="l"/>
              </a:tabLst>
            </a:pPr>
            <a:endParaRPr lang="nl-NL" sz="2400" b="0" spc="-1" dirty="0">
              <a:solidFill>
                <a:schemeClr val="bg1"/>
              </a:solidFill>
              <a:latin typeface="Verdana"/>
            </a:endParaRPr>
          </a:p>
          <a:p>
            <a:pPr marL="0" indent="0">
              <a:lnSpc>
                <a:spcPct val="100000"/>
              </a:lnSpc>
              <a:spcBef>
                <a:spcPts val="374"/>
              </a:spcBef>
              <a:buNone/>
              <a:tabLst>
                <a:tab pos="0" algn="l"/>
              </a:tabLst>
            </a:pPr>
            <a:r>
              <a:rPr lang="nl-NL" sz="2400" b="0" spc="-1" dirty="0">
                <a:solidFill>
                  <a:schemeClr val="bg1"/>
                </a:solidFill>
                <a:latin typeface="Verdana"/>
              </a:rPr>
              <a:t>Opdracht: Beweegactiviteiten bepalen</a:t>
            </a:r>
          </a:p>
          <a:p>
            <a:pPr marL="376110" lvl="1" indent="-188190">
              <a:spcBef>
                <a:spcPts val="374"/>
              </a:spcBef>
              <a:buSzPct val="50000"/>
              <a:buFont typeface="Wingdings" charset="2"/>
              <a:buChar char="-"/>
              <a:tabLst>
                <a:tab pos="0" algn="l"/>
              </a:tabLst>
            </a:pPr>
            <a:r>
              <a:rPr lang="nl-NL" spc="-1" dirty="0">
                <a:solidFill>
                  <a:schemeClr val="bg1"/>
                </a:solidFill>
                <a:latin typeface="Verdana"/>
              </a:rPr>
              <a:t>Dagelijkse situaties</a:t>
            </a:r>
          </a:p>
          <a:p>
            <a:pPr marL="376110" lvl="1" indent="-188190">
              <a:spcBef>
                <a:spcPts val="374"/>
              </a:spcBef>
              <a:buSzPct val="50000"/>
              <a:buFont typeface="Wingdings" charset="2"/>
              <a:buChar char="-"/>
              <a:tabLst>
                <a:tab pos="0" algn="l"/>
              </a:tabLst>
            </a:pPr>
            <a:r>
              <a:rPr lang="nl-NL" spc="-1" dirty="0">
                <a:solidFill>
                  <a:schemeClr val="bg1"/>
                </a:solidFill>
                <a:latin typeface="Verdana"/>
              </a:rPr>
              <a:t>Drie tot vijf gerichte beweegactiviteiten</a:t>
            </a:r>
          </a:p>
          <a:p>
            <a:pPr marL="228600" lvl="0" indent="-25400" algn="l" rtl="0">
              <a:lnSpc>
                <a:spcPct val="90000"/>
              </a:lnSpc>
              <a:spcBef>
                <a:spcPts val="0"/>
              </a:spcBef>
              <a:spcAft>
                <a:spcPts val="0"/>
              </a:spcAft>
              <a:buClr>
                <a:srgbClr val="302B4D"/>
              </a:buClr>
              <a:buSzPts val="3200"/>
              <a:buNone/>
            </a:pPr>
            <a:endParaRPr dirty="0"/>
          </a:p>
          <a:p>
            <a:pPr marL="228600" lvl="0" indent="-25400" algn="l" rtl="0">
              <a:lnSpc>
                <a:spcPct val="90000"/>
              </a:lnSpc>
              <a:spcBef>
                <a:spcPts val="0"/>
              </a:spcBef>
              <a:spcAft>
                <a:spcPts val="0"/>
              </a:spcAft>
              <a:buClr>
                <a:srgbClr val="302B4D"/>
              </a:buClr>
              <a:buSzPts val="3200"/>
              <a:buNone/>
            </a:pPr>
            <a:endParaRPr dirty="0"/>
          </a:p>
        </p:txBody>
      </p:sp>
    </p:spTree>
    <p:extLst>
      <p:ext uri="{BB962C8B-B14F-4D97-AF65-F5344CB8AC3E}">
        <p14:creationId xmlns:p14="http://schemas.microsoft.com/office/powerpoint/2010/main" val="153858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2169600" y="623708"/>
            <a:ext cx="7852800" cy="15510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Calibri"/>
              <a:buNone/>
            </a:pPr>
            <a:r>
              <a:rPr lang="nl-NL" sz="4400" dirty="0">
                <a:solidFill>
                  <a:srgbClr val="F8A72A"/>
                </a:solidFill>
              </a:rPr>
              <a:t>Stappen doorlopen</a:t>
            </a:r>
            <a:br>
              <a:rPr lang="nl-NL" sz="3511" dirty="0">
                <a:solidFill>
                  <a:schemeClr val="dk1"/>
                </a:solidFill>
              </a:rPr>
            </a:br>
            <a:endParaRPr sz="3511" dirty="0">
              <a:solidFill>
                <a:schemeClr val="dk1"/>
              </a:solidFill>
            </a:endParaRPr>
          </a:p>
        </p:txBody>
      </p:sp>
      <p:sp>
        <p:nvSpPr>
          <p:cNvPr id="3" name="Tekstvak 2">
            <a:extLst>
              <a:ext uri="{FF2B5EF4-FFF2-40B4-BE49-F238E27FC236}">
                <a16:creationId xmlns:a16="http://schemas.microsoft.com/office/drawing/2014/main" id="{9CC86E3D-AD46-1879-609C-D691B47A2492}"/>
              </a:ext>
            </a:extLst>
          </p:cNvPr>
          <p:cNvSpPr txBox="1"/>
          <p:nvPr/>
        </p:nvSpPr>
        <p:spPr>
          <a:xfrm>
            <a:off x="3192162" y="2174789"/>
            <a:ext cx="5807675" cy="3354765"/>
          </a:xfrm>
          <a:prstGeom prst="rect">
            <a:avLst/>
          </a:prstGeom>
          <a:noFill/>
        </p:spPr>
        <p:txBody>
          <a:bodyPr wrap="square">
            <a:spAutoFit/>
          </a:bodyPr>
          <a:lstStyle/>
          <a:p>
            <a:pPr>
              <a:spcBef>
                <a:spcPts val="374"/>
              </a:spcBef>
              <a:tabLst>
                <a:tab pos="0" algn="l"/>
              </a:tabLst>
            </a:pPr>
            <a:endParaRPr lang="nl-NL" sz="2400" spc="-1" dirty="0">
              <a:latin typeface="Calibri"/>
            </a:endParaRPr>
          </a:p>
          <a:p>
            <a:pPr>
              <a:spcBef>
                <a:spcPts val="374"/>
              </a:spcBef>
              <a:tabLst>
                <a:tab pos="0" algn="l"/>
              </a:tabLst>
            </a:pPr>
            <a:r>
              <a:rPr lang="nl-NL" sz="2400" spc="-1" dirty="0">
                <a:solidFill>
                  <a:schemeClr val="dk1"/>
                </a:solidFill>
                <a:latin typeface="Verdana"/>
              </a:rPr>
              <a:t>1. Beeldvorming / beweegpaspoort</a:t>
            </a:r>
            <a:br>
              <a:rPr lang="nl-NL" sz="2400" dirty="0"/>
            </a:br>
            <a:r>
              <a:rPr lang="nl-NL" sz="2400" spc="-1" dirty="0">
                <a:solidFill>
                  <a:schemeClr val="dk1"/>
                </a:solidFill>
                <a:latin typeface="Verdana"/>
              </a:rPr>
              <a:t> 	</a:t>
            </a:r>
            <a:endParaRPr lang="nl-NL" sz="2400" spc="-1" dirty="0">
              <a:latin typeface="Calibri"/>
            </a:endParaRPr>
          </a:p>
          <a:p>
            <a:pPr>
              <a:spcBef>
                <a:spcPts val="374"/>
              </a:spcBef>
              <a:tabLst>
                <a:tab pos="0" algn="l"/>
              </a:tabLst>
            </a:pPr>
            <a:r>
              <a:rPr lang="nl-NL" sz="2400" spc="-1" dirty="0">
                <a:solidFill>
                  <a:schemeClr val="dk1"/>
                </a:solidFill>
                <a:latin typeface="Verdana"/>
              </a:rPr>
              <a:t>2. Dagelijks bewegen</a:t>
            </a:r>
            <a:endParaRPr lang="nl-NL" sz="2400" spc="-1" dirty="0">
              <a:latin typeface="Calibri"/>
            </a:endParaRPr>
          </a:p>
          <a:p>
            <a:pPr>
              <a:spcBef>
                <a:spcPts val="374"/>
              </a:spcBef>
              <a:tabLst>
                <a:tab pos="0" algn="l"/>
              </a:tabLst>
            </a:pPr>
            <a:endParaRPr lang="nl-NL" sz="2400" spc="-1" dirty="0">
              <a:latin typeface="Calibri"/>
            </a:endParaRPr>
          </a:p>
          <a:p>
            <a:pPr>
              <a:spcBef>
                <a:spcPts val="374"/>
              </a:spcBef>
              <a:tabLst>
                <a:tab pos="0" algn="l"/>
              </a:tabLst>
            </a:pPr>
            <a:r>
              <a:rPr lang="nl-NL" sz="2400" spc="-1" dirty="0">
                <a:solidFill>
                  <a:schemeClr val="dk1"/>
                </a:solidFill>
                <a:latin typeface="Verdana"/>
              </a:rPr>
              <a:t>3. Drie tot vijf beweegactiviteiten</a:t>
            </a:r>
            <a:endParaRPr lang="nl-NL" sz="2400" spc="-1" dirty="0">
              <a:latin typeface="Calibri"/>
            </a:endParaRPr>
          </a:p>
          <a:p>
            <a:pPr>
              <a:spcBef>
                <a:spcPts val="374"/>
              </a:spcBef>
              <a:tabLst>
                <a:tab pos="0" algn="l"/>
              </a:tabLst>
            </a:pPr>
            <a:endParaRPr lang="nl-NL" sz="2400" spc="-1" dirty="0">
              <a:latin typeface="Calibri"/>
            </a:endParaRPr>
          </a:p>
          <a:p>
            <a:pPr>
              <a:spcBef>
                <a:spcPts val="374"/>
              </a:spcBef>
              <a:tabLst>
                <a:tab pos="0" algn="l"/>
              </a:tabLst>
            </a:pPr>
            <a:r>
              <a:rPr lang="nl-NL" sz="2400" spc="-1" dirty="0">
                <a:solidFill>
                  <a:schemeClr val="dk1"/>
                </a:solidFill>
                <a:latin typeface="Verdana"/>
              </a:rPr>
              <a:t>4. Rapportage en evaluatie</a:t>
            </a:r>
            <a:endParaRPr lang="nl-NL" sz="2400" spc="-1" dirty="0">
              <a:latin typeface="Calibri"/>
            </a:endParaRPr>
          </a:p>
        </p:txBody>
      </p:sp>
      <p:pic>
        <p:nvPicPr>
          <p:cNvPr id="4" name="Afbeelding 10">
            <a:extLst>
              <a:ext uri="{FF2B5EF4-FFF2-40B4-BE49-F238E27FC236}">
                <a16:creationId xmlns:a16="http://schemas.microsoft.com/office/drawing/2014/main" id="{6EEEE62E-8D55-4046-4F2E-B63B2D9A5ECC}"/>
              </a:ext>
            </a:extLst>
          </p:cNvPr>
          <p:cNvPicPr/>
          <p:nvPr/>
        </p:nvPicPr>
        <p:blipFill>
          <a:blip r:embed="rId3"/>
          <a:stretch/>
        </p:blipFill>
        <p:spPr>
          <a:xfrm>
            <a:off x="9347398" y="2436210"/>
            <a:ext cx="1946677" cy="1551080"/>
          </a:xfrm>
          <a:prstGeom prst="rect">
            <a:avLst/>
          </a:prstGeom>
          <a:ln w="0">
            <a:noFill/>
          </a:ln>
        </p:spPr>
      </p:pic>
      <p:pic>
        <p:nvPicPr>
          <p:cNvPr id="5" name="Afbeelding 6">
            <a:extLst>
              <a:ext uri="{FF2B5EF4-FFF2-40B4-BE49-F238E27FC236}">
                <a16:creationId xmlns:a16="http://schemas.microsoft.com/office/drawing/2014/main" id="{50C4BE46-CB1B-A69D-2256-8969433F3B91}"/>
              </a:ext>
            </a:extLst>
          </p:cNvPr>
          <p:cNvPicPr/>
          <p:nvPr/>
        </p:nvPicPr>
        <p:blipFill>
          <a:blip r:embed="rId4"/>
          <a:stretch/>
        </p:blipFill>
        <p:spPr>
          <a:xfrm>
            <a:off x="9693121" y="4248710"/>
            <a:ext cx="1600954" cy="1985581"/>
          </a:xfrm>
          <a:prstGeom prst="rect">
            <a:avLst/>
          </a:prstGeom>
          <a:ln w="0">
            <a:noFill/>
          </a:ln>
        </p:spPr>
      </p:pic>
    </p:spTree>
    <p:extLst>
      <p:ext uri="{BB962C8B-B14F-4D97-AF65-F5344CB8AC3E}">
        <p14:creationId xmlns:p14="http://schemas.microsoft.com/office/powerpoint/2010/main" val="312212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Hoeveel beweeg jij?</a:t>
            </a:r>
            <a:endParaRPr dirty="0"/>
          </a:p>
        </p:txBody>
      </p:sp>
      <p:sp>
        <p:nvSpPr>
          <p:cNvPr id="112" name="Google Shape;112;g2efae0e55c4_0_10"/>
          <p:cNvSpPr txBox="1">
            <a:spLocks noGrp="1"/>
          </p:cNvSpPr>
          <p:nvPr>
            <p:ph type="body" idx="1"/>
          </p:nvPr>
        </p:nvSpPr>
        <p:spPr>
          <a:xfrm>
            <a:off x="1510748" y="204125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a:p>
          <a:p>
            <a:pPr marL="228600" lvl="0" indent="-25400" algn="l" rtl="0">
              <a:lnSpc>
                <a:spcPct val="90000"/>
              </a:lnSpc>
              <a:spcBef>
                <a:spcPts val="0"/>
              </a:spcBef>
              <a:spcAft>
                <a:spcPts val="0"/>
              </a:spcAft>
              <a:buClr>
                <a:srgbClr val="302B4D"/>
              </a:buClr>
              <a:buSzPts val="3200"/>
              <a:buNone/>
            </a:pPr>
            <a:endParaRPr/>
          </a:p>
        </p:txBody>
      </p:sp>
      <p:pic>
        <p:nvPicPr>
          <p:cNvPr id="113" name="Google Shape;113;g2efae0e55c4_0_10"/>
          <p:cNvPicPr preferRelativeResize="0"/>
          <p:nvPr/>
        </p:nvPicPr>
        <p:blipFill>
          <a:blip r:embed="rId3">
            <a:alphaModFix/>
          </a:blip>
          <a:stretch>
            <a:fillRect/>
          </a:stretch>
        </p:blipFill>
        <p:spPr>
          <a:xfrm>
            <a:off x="1983226" y="3748175"/>
            <a:ext cx="1626950" cy="2158850"/>
          </a:xfrm>
          <a:prstGeom prst="rect">
            <a:avLst/>
          </a:prstGeom>
          <a:noFill/>
          <a:ln>
            <a:noFill/>
          </a:ln>
        </p:spPr>
      </p:pic>
      <p:pic>
        <p:nvPicPr>
          <p:cNvPr id="114" name="Google Shape;114;g2efae0e55c4_0_10"/>
          <p:cNvPicPr preferRelativeResize="0"/>
          <p:nvPr/>
        </p:nvPicPr>
        <p:blipFill>
          <a:blip r:embed="rId4">
            <a:alphaModFix/>
          </a:blip>
          <a:stretch>
            <a:fillRect/>
          </a:stretch>
        </p:blipFill>
        <p:spPr>
          <a:xfrm>
            <a:off x="2312250" y="2567413"/>
            <a:ext cx="2770750" cy="1353525"/>
          </a:xfrm>
          <a:prstGeom prst="rect">
            <a:avLst/>
          </a:prstGeom>
          <a:noFill/>
          <a:ln>
            <a:noFill/>
          </a:ln>
        </p:spPr>
      </p:pic>
      <p:pic>
        <p:nvPicPr>
          <p:cNvPr id="115" name="Google Shape;115;g2efae0e55c4_0_10"/>
          <p:cNvPicPr preferRelativeResize="0"/>
          <p:nvPr/>
        </p:nvPicPr>
        <p:blipFill>
          <a:blip r:embed="rId5">
            <a:alphaModFix/>
          </a:blip>
          <a:stretch>
            <a:fillRect/>
          </a:stretch>
        </p:blipFill>
        <p:spPr>
          <a:xfrm>
            <a:off x="5613251" y="3517500"/>
            <a:ext cx="1177447" cy="2389525"/>
          </a:xfrm>
          <a:prstGeom prst="rect">
            <a:avLst/>
          </a:prstGeom>
          <a:noFill/>
          <a:ln>
            <a:noFill/>
          </a:ln>
        </p:spPr>
      </p:pic>
      <p:pic>
        <p:nvPicPr>
          <p:cNvPr id="116" name="Google Shape;116;g2efae0e55c4_0_10"/>
          <p:cNvPicPr preferRelativeResize="0"/>
          <p:nvPr/>
        </p:nvPicPr>
        <p:blipFill>
          <a:blip r:embed="rId6">
            <a:alphaModFix/>
          </a:blip>
          <a:stretch>
            <a:fillRect/>
          </a:stretch>
        </p:blipFill>
        <p:spPr>
          <a:xfrm>
            <a:off x="6096000" y="2041263"/>
            <a:ext cx="3039338" cy="1476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618030"/>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Hoe kun je dit organiseren?</a:t>
            </a:r>
            <a:endParaRPr dirty="0"/>
          </a:p>
        </p:txBody>
      </p:sp>
      <p:sp>
        <p:nvSpPr>
          <p:cNvPr id="3" name="PlaceHolder 2">
            <a:extLst>
              <a:ext uri="{FF2B5EF4-FFF2-40B4-BE49-F238E27FC236}">
                <a16:creationId xmlns:a16="http://schemas.microsoft.com/office/drawing/2014/main" id="{49CE324A-8A9F-1E14-7A3E-BD376A9975E9}"/>
              </a:ext>
            </a:extLst>
          </p:cNvPr>
          <p:cNvSpPr txBox="1">
            <a:spLocks/>
          </p:cNvSpPr>
          <p:nvPr/>
        </p:nvSpPr>
        <p:spPr>
          <a:xfrm>
            <a:off x="2338350" y="2097091"/>
            <a:ext cx="3757650" cy="3636800"/>
          </a:xfrm>
          <a:prstGeom prst="rect">
            <a:avLst/>
          </a:prstGeom>
          <a:noFill/>
          <a:ln>
            <a:noFill/>
          </a:ln>
        </p:spPr>
        <p:txBody>
          <a:bodyPr spcFirstLastPara="1" wrap="square" lIns="736560" tIns="34290" rIns="202500" bIns="34290" numCol="1" spcCol="0" anchor="t" anchorCtr="0">
            <a:normAutofit/>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rgbClr val="302B4D"/>
              </a:buClr>
              <a:buSzPts val="3200"/>
              <a:buFont typeface="Arial"/>
              <a:buChar char="•"/>
              <a:defRPr sz="3200" b="0" i="0" u="none" strike="noStrike" cap="none">
                <a:solidFill>
                  <a:srgbClr val="302B4D"/>
                </a:solidFill>
                <a:latin typeface="Calibri"/>
                <a:ea typeface="Calibri"/>
                <a:cs typeface="Calibri"/>
                <a:sym typeface="Calibri"/>
              </a:defRPr>
            </a:lvl1pPr>
            <a:lvl2pPr marL="914400" marR="0" lvl="1" indent="-381000" algn="l" rtl="0">
              <a:lnSpc>
                <a:spcPct val="90000"/>
              </a:lnSpc>
              <a:spcBef>
                <a:spcPts val="500"/>
              </a:spcBef>
              <a:spcAft>
                <a:spcPts val="0"/>
              </a:spcAft>
              <a:buClr>
                <a:srgbClr val="302B4D"/>
              </a:buClr>
              <a:buSzPts val="2400"/>
              <a:buFont typeface="Arial"/>
              <a:buChar char="•"/>
              <a:defRPr sz="2400" b="0" i="0" u="none" strike="noStrike" cap="none">
                <a:solidFill>
                  <a:srgbClr val="302B4D"/>
                </a:solidFill>
                <a:latin typeface="Calibri"/>
                <a:ea typeface="Calibri"/>
                <a:cs typeface="Calibri"/>
                <a:sym typeface="Calibri"/>
              </a:defRPr>
            </a:lvl2pPr>
            <a:lvl3pPr marL="1371600" marR="0" lvl="2" indent="-355600" algn="l" rtl="0">
              <a:lnSpc>
                <a:spcPct val="90000"/>
              </a:lnSpc>
              <a:spcBef>
                <a:spcPts val="500"/>
              </a:spcBef>
              <a:spcAft>
                <a:spcPts val="0"/>
              </a:spcAft>
              <a:buClr>
                <a:srgbClr val="302B4D"/>
              </a:buClr>
              <a:buSzPts val="2000"/>
              <a:buFont typeface="Arial"/>
              <a:buChar char="•"/>
              <a:defRPr sz="2000" b="0" i="0" u="none" strike="noStrike" cap="none">
                <a:solidFill>
                  <a:srgbClr val="302B4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302B4D"/>
              </a:buClr>
              <a:buSzPts val="1800"/>
              <a:buFont typeface="Arial"/>
              <a:buChar char="•"/>
              <a:defRPr sz="1800" b="0" i="0" u="none" strike="noStrike" cap="none">
                <a:solidFill>
                  <a:srgbClr val="302B4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302B4D"/>
              </a:buClr>
              <a:buSzPts val="1800"/>
              <a:buFont typeface="Arial"/>
              <a:buChar char="•"/>
              <a:defRPr sz="1800" b="0" i="0" u="none" strike="noStrike" cap="none">
                <a:solidFill>
                  <a:srgbClr val="302B4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5400" indent="0">
              <a:spcBef>
                <a:spcPts val="374"/>
              </a:spcBef>
              <a:buClr>
                <a:srgbClr val="000000"/>
              </a:buClr>
              <a:buNone/>
              <a:tabLst>
                <a:tab pos="0" algn="l"/>
              </a:tabLst>
            </a:pPr>
            <a:endParaRPr lang="nl-NL" spc="-1" dirty="0"/>
          </a:p>
          <a:p>
            <a:pPr marL="25400" indent="0">
              <a:spcBef>
                <a:spcPts val="374"/>
              </a:spcBef>
              <a:buClr>
                <a:srgbClr val="000000"/>
              </a:buClr>
              <a:buNone/>
              <a:tabLst>
                <a:tab pos="0" algn="l"/>
              </a:tabLst>
            </a:pPr>
            <a:endParaRPr lang="nl-NL" spc="-1" dirty="0"/>
          </a:p>
          <a:p>
            <a:pPr marL="25400" indent="0">
              <a:spcBef>
                <a:spcPts val="374"/>
              </a:spcBef>
              <a:buClr>
                <a:srgbClr val="000000"/>
              </a:buClr>
              <a:buNone/>
              <a:tabLst>
                <a:tab pos="0" algn="l"/>
              </a:tabLst>
            </a:pPr>
            <a:r>
              <a:rPr lang="nl-NL" spc="-1" dirty="0"/>
              <a:t>Vanuit jullie locatie?</a:t>
            </a:r>
          </a:p>
          <a:p>
            <a:pPr>
              <a:spcBef>
                <a:spcPts val="374"/>
              </a:spcBef>
              <a:tabLst>
                <a:tab pos="0" algn="l"/>
              </a:tabLst>
            </a:pPr>
            <a:endParaRPr lang="nl-NL" spc="-1" dirty="0"/>
          </a:p>
          <a:p>
            <a:pPr>
              <a:spcBef>
                <a:spcPts val="374"/>
              </a:spcBef>
              <a:tabLst>
                <a:tab pos="0" algn="l"/>
              </a:tabLst>
            </a:pPr>
            <a:endParaRPr lang="nl-NL" spc="-1" dirty="0"/>
          </a:p>
        </p:txBody>
      </p:sp>
      <p:pic>
        <p:nvPicPr>
          <p:cNvPr id="4" name="Afbeelding 3" descr="Silhouet van een bouwterrein">
            <a:extLst>
              <a:ext uri="{FF2B5EF4-FFF2-40B4-BE49-F238E27FC236}">
                <a16:creationId xmlns:a16="http://schemas.microsoft.com/office/drawing/2014/main" id="{5D6ECA51-7D31-5C10-C5B1-C000AF34A4FF}"/>
              </a:ext>
            </a:extLst>
          </p:cNvPr>
          <p:cNvPicPr>
            <a:picLocks noChangeAspect="1"/>
          </p:cNvPicPr>
          <p:nvPr/>
        </p:nvPicPr>
        <p:blipFill rotWithShape="1">
          <a:blip r:embed="rId3">
            <a:extLst>
              <a:ext uri="{28A0092B-C50C-407E-A947-70E740481C1C}">
                <a14:useLocalDpi xmlns:a14="http://schemas.microsoft.com/office/drawing/2010/main" val="0"/>
              </a:ext>
            </a:extLst>
          </a:blip>
          <a:srcRect l="21871" r="9161"/>
          <a:stretch/>
        </p:blipFill>
        <p:spPr>
          <a:xfrm>
            <a:off x="6400168" y="2097091"/>
            <a:ext cx="3757650" cy="3636800"/>
          </a:xfrm>
          <a:prstGeom prst="rect">
            <a:avLst/>
          </a:prstGeom>
          <a:noFill/>
          <a:ln>
            <a:noFill/>
          </a:ln>
        </p:spPr>
      </p:pic>
    </p:spTree>
    <p:extLst>
      <p:ext uri="{BB962C8B-B14F-4D97-AF65-F5344CB8AC3E}">
        <p14:creationId xmlns:p14="http://schemas.microsoft.com/office/powerpoint/2010/main" val="182545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Rolverdeling</a:t>
            </a:r>
            <a:endParaRPr dirty="0"/>
          </a:p>
        </p:txBody>
      </p:sp>
      <p:sp>
        <p:nvSpPr>
          <p:cNvPr id="112" name="Google Shape;112;g2efae0e55c4_0_10"/>
          <p:cNvSpPr txBox="1">
            <a:spLocks noGrp="1"/>
          </p:cNvSpPr>
          <p:nvPr>
            <p:ph type="body" idx="1"/>
          </p:nvPr>
        </p:nvSpPr>
        <p:spPr>
          <a:xfrm>
            <a:off x="1628982" y="2327400"/>
            <a:ext cx="8229600" cy="45306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endParaRPr dirty="0">
              <a:solidFill>
                <a:schemeClr val="bg1"/>
              </a:solidFill>
            </a:endParaRPr>
          </a:p>
          <a:p>
            <a:pPr marL="660400" indent="-457200">
              <a:spcBef>
                <a:spcPts val="0"/>
              </a:spcBef>
            </a:pPr>
            <a:r>
              <a:rPr lang="nl-NL" dirty="0">
                <a:solidFill>
                  <a:schemeClr val="bg1"/>
                </a:solidFill>
              </a:rPr>
              <a:t>Wie is waar verantwoordelijk voor?</a:t>
            </a:r>
          </a:p>
          <a:p>
            <a:pPr marL="660400" indent="-457200">
              <a:spcBef>
                <a:spcPts val="0"/>
              </a:spcBef>
            </a:pPr>
            <a:r>
              <a:rPr lang="nl-NL" dirty="0">
                <a:solidFill>
                  <a:schemeClr val="bg1"/>
                </a:solidFill>
              </a:rPr>
              <a:t>Wie coördineert?</a:t>
            </a:r>
          </a:p>
        </p:txBody>
      </p:sp>
    </p:spTree>
    <p:extLst>
      <p:ext uri="{BB962C8B-B14F-4D97-AF65-F5344CB8AC3E}">
        <p14:creationId xmlns:p14="http://schemas.microsoft.com/office/powerpoint/2010/main" val="243953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el 1">
            <a:extLst>
              <a:ext uri="{FF2B5EF4-FFF2-40B4-BE49-F238E27FC236}">
                <a16:creationId xmlns:a16="http://schemas.microsoft.com/office/drawing/2014/main" id="{CC858A63-5F69-AF46-DB1B-AE81B40963FF}"/>
              </a:ext>
            </a:extLst>
          </p:cNvPr>
          <p:cNvSpPr>
            <a:spLocks noGrp="1"/>
          </p:cNvSpPr>
          <p:nvPr>
            <p:ph type="title"/>
          </p:nvPr>
        </p:nvSpPr>
        <p:spPr/>
        <p:txBody>
          <a:bodyPr/>
          <a:lstStyle/>
          <a:p>
            <a:pPr algn="ctr"/>
            <a:r>
              <a:rPr lang="nl-NL" dirty="0"/>
              <a:t>Bewegen in een nieuw jasje</a:t>
            </a:r>
          </a:p>
        </p:txBody>
      </p:sp>
      <p:sp>
        <p:nvSpPr>
          <p:cNvPr id="3" name="Tijdelijke aanduiding voor tekst 2">
            <a:extLst>
              <a:ext uri="{FF2B5EF4-FFF2-40B4-BE49-F238E27FC236}">
                <a16:creationId xmlns:a16="http://schemas.microsoft.com/office/drawing/2014/main" id="{39D3F5CB-1A97-B624-92EB-A765C66B1394}"/>
              </a:ext>
            </a:extLst>
          </p:cNvPr>
          <p:cNvSpPr>
            <a:spLocks noGrp="1"/>
          </p:cNvSpPr>
          <p:nvPr>
            <p:ph type="body" idx="1"/>
          </p:nvPr>
        </p:nvSpPr>
        <p:spPr/>
        <p:txBody>
          <a:bodyPr/>
          <a:lstStyle/>
          <a:p>
            <a:r>
              <a:rPr lang="nl-NL" dirty="0">
                <a:solidFill>
                  <a:schemeClr val="bg1"/>
                </a:solidFill>
              </a:rPr>
              <a:t>Structureel onderdeel van de ondersteuning</a:t>
            </a:r>
          </a:p>
          <a:p>
            <a:r>
              <a:rPr lang="nl-NL" dirty="0">
                <a:solidFill>
                  <a:schemeClr val="bg1"/>
                </a:solidFill>
              </a:rPr>
              <a:t>Waardevolle beweging voor de cliënt! </a:t>
            </a:r>
            <a:r>
              <a:rPr lang="nl-NL" dirty="0">
                <a:solidFill>
                  <a:schemeClr val="bg1"/>
                </a:solidFill>
                <a:sym typeface="Wingdings" pitchFamily="2" charset="2"/>
              </a:rPr>
              <a:t> Kwaliteit van leven</a:t>
            </a:r>
            <a:endParaRPr lang="nl-NL" dirty="0">
              <a:solidFill>
                <a:schemeClr val="bg1"/>
              </a:solidFill>
            </a:endParaRPr>
          </a:p>
        </p:txBody>
      </p:sp>
    </p:spTree>
    <p:extLst>
      <p:ext uri="{BB962C8B-B14F-4D97-AF65-F5344CB8AC3E}">
        <p14:creationId xmlns:p14="http://schemas.microsoft.com/office/powerpoint/2010/main" val="62005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415000"/>
            <a:ext cx="7824300" cy="12927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D6833"/>
              </a:buClr>
              <a:buSzPts val="4400"/>
              <a:buFont typeface="Calibri"/>
              <a:buNone/>
            </a:pPr>
            <a:r>
              <a:rPr lang="nl-NL" dirty="0"/>
              <a:t>Ter inspiratie</a:t>
            </a:r>
            <a:endParaRPr dirty="0"/>
          </a:p>
        </p:txBody>
      </p:sp>
      <p:sp>
        <p:nvSpPr>
          <p:cNvPr id="5" name="Tekstvak 4">
            <a:extLst>
              <a:ext uri="{FF2B5EF4-FFF2-40B4-BE49-F238E27FC236}">
                <a16:creationId xmlns:a16="http://schemas.microsoft.com/office/drawing/2014/main" id="{05432B69-B4D8-A6F7-020C-789280B55939}"/>
              </a:ext>
            </a:extLst>
          </p:cNvPr>
          <p:cNvSpPr txBox="1"/>
          <p:nvPr/>
        </p:nvSpPr>
        <p:spPr>
          <a:xfrm>
            <a:off x="2277762" y="2210710"/>
            <a:ext cx="7636476" cy="2862322"/>
          </a:xfrm>
          <a:prstGeom prst="rect">
            <a:avLst/>
          </a:prstGeom>
          <a:noFill/>
        </p:spPr>
        <p:txBody>
          <a:bodyPr wrap="square">
            <a:spAutoFit/>
          </a:bodyPr>
          <a:lstStyle/>
          <a:p>
            <a:pPr rtl="0" fontAlgn="base"/>
            <a:r>
              <a:rPr lang="nl-NL" sz="2000" dirty="0">
                <a:effectLst/>
                <a:hlinkClick r:id="rId3"/>
              </a:rPr>
              <a:t>https://youtube.com/shorts/LFbERw4wNFs?feature=shared</a:t>
            </a:r>
            <a:br>
              <a:rPr lang="nl-NL" sz="2000" dirty="0">
                <a:effectLst/>
              </a:rPr>
            </a:br>
            <a:endParaRPr lang="nl-NL" sz="2000" dirty="0">
              <a:effectLst/>
            </a:endParaRPr>
          </a:p>
          <a:p>
            <a:pPr rtl="0" fontAlgn="base"/>
            <a:r>
              <a:rPr lang="nl-NL" sz="2000" dirty="0">
                <a:effectLst/>
                <a:hlinkClick r:id="rId4"/>
              </a:rPr>
              <a:t>https://youtube.com/shorts/cH7yOuzTgc8?feature=shared</a:t>
            </a:r>
            <a:br>
              <a:rPr lang="nl-NL" sz="2000" dirty="0">
                <a:effectLst/>
              </a:rPr>
            </a:br>
            <a:endParaRPr lang="nl-NL" sz="2000" dirty="0">
              <a:effectLst/>
            </a:endParaRPr>
          </a:p>
          <a:p>
            <a:pPr rtl="0" fontAlgn="base"/>
            <a:r>
              <a:rPr lang="nl-NL" sz="2000" dirty="0">
                <a:effectLst/>
                <a:hlinkClick r:id="rId5"/>
              </a:rPr>
              <a:t>https://youtube.com/shorts/ZKq89YzkW5Y?feature=shared</a:t>
            </a:r>
            <a:br>
              <a:rPr lang="nl-NL" sz="2000" dirty="0">
                <a:effectLst/>
              </a:rPr>
            </a:br>
            <a:endParaRPr lang="nl-NL" sz="2000" dirty="0">
              <a:effectLst/>
            </a:endParaRPr>
          </a:p>
          <a:p>
            <a:pPr rtl="0" fontAlgn="base"/>
            <a:r>
              <a:rPr lang="nl-NL" sz="2000" dirty="0">
                <a:effectLst/>
                <a:hlinkClick r:id="rId6"/>
              </a:rPr>
              <a:t>https://youtube.com/shorts/sVaAiToemu8?si=xRILVT4oybx-xFpA</a:t>
            </a:r>
            <a:br>
              <a:rPr lang="nl-NL" sz="2000" dirty="0">
                <a:effectLst/>
              </a:rPr>
            </a:br>
            <a:endParaRPr lang="nl-NL" sz="2000" dirty="0">
              <a:effectLst/>
            </a:endParaRPr>
          </a:p>
          <a:p>
            <a:pPr rtl="0" fontAlgn="base"/>
            <a:r>
              <a:rPr lang="nl-NL" sz="2000" dirty="0">
                <a:effectLst/>
                <a:hlinkClick r:id="rId7"/>
              </a:rPr>
              <a:t>https://youtu.be/NuY6P2Rc3IY?si=ng8OxpJlb-3YFdbY</a:t>
            </a:r>
            <a:endParaRPr lang="nl-NL" sz="2000" dirty="0"/>
          </a:p>
        </p:txBody>
      </p:sp>
    </p:spTree>
    <p:extLst>
      <p:ext uri="{BB962C8B-B14F-4D97-AF65-F5344CB8AC3E}">
        <p14:creationId xmlns:p14="http://schemas.microsoft.com/office/powerpoint/2010/main" val="98464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2ACC7-D6CB-7DF4-1132-A9F9B75D3C7A}"/>
              </a:ext>
            </a:extLst>
          </p:cNvPr>
          <p:cNvSpPr>
            <a:spLocks noGrp="1"/>
          </p:cNvSpPr>
          <p:nvPr>
            <p:ph type="title"/>
          </p:nvPr>
        </p:nvSpPr>
        <p:spPr>
          <a:xfrm>
            <a:off x="2357762" y="2607962"/>
            <a:ext cx="7824381" cy="2457344"/>
          </a:xfrm>
        </p:spPr>
        <p:txBody>
          <a:bodyPr>
            <a:normAutofit/>
          </a:bodyPr>
          <a:lstStyle/>
          <a:p>
            <a:pPr algn="ctr"/>
            <a:r>
              <a:rPr lang="nl-NL" dirty="0"/>
              <a:t>Dank voor jullie inzet!</a:t>
            </a:r>
            <a:br>
              <a:rPr lang="nl-NL" dirty="0"/>
            </a:br>
            <a:r>
              <a:rPr lang="nl-NL" sz="2800" dirty="0"/>
              <a:t>Veel beweegplezier samen met de cliënten!</a:t>
            </a:r>
            <a:endParaRPr lang="nl-NL" dirty="0"/>
          </a:p>
        </p:txBody>
      </p:sp>
      <p:pic>
        <p:nvPicPr>
          <p:cNvPr id="3" name="Picture 2">
            <a:extLst>
              <a:ext uri="{FF2B5EF4-FFF2-40B4-BE49-F238E27FC236}">
                <a16:creationId xmlns:a16="http://schemas.microsoft.com/office/drawing/2014/main" id="{FE7B9CA1-ADD9-5EA3-2E63-78BDD04A01DF}"/>
              </a:ext>
            </a:extLst>
          </p:cNvPr>
          <p:cNvPicPr/>
          <p:nvPr/>
        </p:nvPicPr>
        <p:blipFill>
          <a:blip r:embed="rId2"/>
          <a:stretch/>
        </p:blipFill>
        <p:spPr>
          <a:xfrm>
            <a:off x="4488825" y="4215346"/>
            <a:ext cx="3214350" cy="1699920"/>
          </a:xfrm>
          <a:prstGeom prst="rect">
            <a:avLst/>
          </a:prstGeom>
          <a:ln w="0">
            <a:noFill/>
          </a:ln>
        </p:spPr>
      </p:pic>
    </p:spTree>
    <p:extLst>
      <p:ext uri="{BB962C8B-B14F-4D97-AF65-F5344CB8AC3E}">
        <p14:creationId xmlns:p14="http://schemas.microsoft.com/office/powerpoint/2010/main" val="258326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3464593" y="673135"/>
            <a:ext cx="7852800" cy="3646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Calibri"/>
              <a:buNone/>
            </a:pPr>
            <a:r>
              <a:rPr lang="nl-NL" dirty="0">
                <a:solidFill>
                  <a:srgbClr val="F8B33C"/>
                </a:solidFill>
              </a:rPr>
              <a:t>Waarom bewegen?</a:t>
            </a:r>
            <a:endParaRPr dirty="0">
              <a:solidFill>
                <a:srgbClr val="F8B33C"/>
              </a:solidFill>
            </a:endParaRPr>
          </a:p>
          <a:p>
            <a:pPr marL="0" lvl="0" indent="0" algn="l" rtl="0">
              <a:lnSpc>
                <a:spcPct val="90000"/>
              </a:lnSpc>
              <a:spcBef>
                <a:spcPts val="0"/>
              </a:spcBef>
              <a:spcAft>
                <a:spcPts val="0"/>
              </a:spcAft>
              <a:buClr>
                <a:schemeClr val="lt1"/>
              </a:buClr>
              <a:buSzPts val="6000"/>
              <a:buFont typeface="Calibri"/>
              <a:buNone/>
            </a:pPr>
            <a:r>
              <a:rPr lang="nl-NL" sz="3511" dirty="0">
                <a:solidFill>
                  <a:schemeClr val="dk1"/>
                </a:solidFill>
              </a:rPr>
              <a:t>Opdracht: Schrijf op een gele post-it waarom bewegen voor jou belangrijk is</a:t>
            </a:r>
            <a:endParaRPr sz="3511" dirty="0">
              <a:solidFill>
                <a:schemeClr val="dk1"/>
              </a:solidFill>
            </a:endParaRPr>
          </a:p>
        </p:txBody>
      </p:sp>
      <p:pic>
        <p:nvPicPr>
          <p:cNvPr id="122" name="Google Shape;122;p4"/>
          <p:cNvPicPr preferRelativeResize="0"/>
          <p:nvPr/>
        </p:nvPicPr>
        <p:blipFill>
          <a:blip r:embed="rId3">
            <a:alphaModFix/>
          </a:blip>
          <a:stretch>
            <a:fillRect/>
          </a:stretch>
        </p:blipFill>
        <p:spPr>
          <a:xfrm>
            <a:off x="4889750" y="3910993"/>
            <a:ext cx="3107150" cy="294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3543123" y="645739"/>
            <a:ext cx="7824300" cy="12927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ED6833"/>
              </a:buClr>
              <a:buSzPts val="4400"/>
              <a:buFont typeface="Calibri"/>
              <a:buNone/>
            </a:pPr>
            <a:r>
              <a:rPr lang="nl-NL" dirty="0"/>
              <a:t>Hoeveel bewegen wij?</a:t>
            </a:r>
            <a:endParaRPr dirty="0"/>
          </a:p>
        </p:txBody>
      </p:sp>
      <p:pic>
        <p:nvPicPr>
          <p:cNvPr id="2" name="Afbeelding 1">
            <a:hlinkClick r:id="" action="ppaction://media"/>
            <a:extLst>
              <a:ext uri="{FF2B5EF4-FFF2-40B4-BE49-F238E27FC236}">
                <a16:creationId xmlns:a16="http://schemas.microsoft.com/office/drawing/2014/main" id="{8CB43359-B52C-11A7-4539-0EA2494EB0A9}"/>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800865" y="2298707"/>
            <a:ext cx="4590270" cy="34425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title"/>
          </p:nvPr>
        </p:nvSpPr>
        <p:spPr>
          <a:xfrm>
            <a:off x="1628982" y="542856"/>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Wie zijn het?</a:t>
            </a:r>
            <a:endParaRPr dirty="0"/>
          </a:p>
        </p:txBody>
      </p:sp>
      <p:sp>
        <p:nvSpPr>
          <p:cNvPr id="2" name="Tekstvak 1">
            <a:extLst>
              <a:ext uri="{FF2B5EF4-FFF2-40B4-BE49-F238E27FC236}">
                <a16:creationId xmlns:a16="http://schemas.microsoft.com/office/drawing/2014/main" id="{0BD33DB7-ACEB-E02E-91E8-E9CCAF9D7926}"/>
              </a:ext>
            </a:extLst>
          </p:cNvPr>
          <p:cNvSpPr txBox="1"/>
          <p:nvPr/>
        </p:nvSpPr>
        <p:spPr>
          <a:xfrm>
            <a:off x="396232" y="2339554"/>
            <a:ext cx="9082936" cy="2677656"/>
          </a:xfrm>
          <a:prstGeom prst="rect">
            <a:avLst/>
          </a:prstGeom>
          <a:noFill/>
        </p:spPr>
        <p:txBody>
          <a:bodyPr wrap="none" rtlCol="0">
            <a:spAutoFit/>
          </a:bodyPr>
          <a:lstStyle/>
          <a:p>
            <a:pPr marL="457200" indent="-457200" eaLnBrk="1" hangingPunct="1">
              <a:buFont typeface="Arial" panose="020B0604020202020204" pitchFamily="34" charset="0"/>
              <a:buChar char="•"/>
            </a:pPr>
            <a:r>
              <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(zeer) ernstige verstandelijke beperking: IQ niet meetbaar</a:t>
            </a:r>
          </a:p>
          <a:p>
            <a:pPr marL="457200" indent="-457200" eaLnBrk="1" hangingPunct="1">
              <a:buFont typeface="Arial" panose="020B0604020202020204" pitchFamily="34" charset="0"/>
              <a:buChar char="•"/>
            </a:pPr>
            <a:r>
              <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(zeer) ernstige motorische beperkingen</a:t>
            </a:r>
          </a:p>
          <a:p>
            <a:pPr eaLnBrk="1" hangingPunct="1">
              <a:buFont typeface="Wingdings" panose="05000000000000000000" pitchFamily="2" charset="2"/>
              <a:buNone/>
            </a:pPr>
            <a:endPar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Font typeface="Wingdings" panose="05000000000000000000" pitchFamily="2" charset="2"/>
              <a:buNone/>
            </a:pPr>
            <a:r>
              <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Veelal ook:</a:t>
            </a:r>
          </a:p>
          <a:p>
            <a:pPr marL="457200" indent="-457200" eaLnBrk="1" hangingPunct="1">
              <a:buFont typeface="Arial" panose="020B0604020202020204" pitchFamily="34" charset="0"/>
              <a:buChar char="•"/>
            </a:pPr>
            <a:r>
              <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Zintuiglijke problemen</a:t>
            </a:r>
          </a:p>
          <a:p>
            <a:pPr marL="457200" indent="-457200" eaLnBrk="1" hangingPunct="1">
              <a:buFont typeface="Arial" panose="020B0604020202020204" pitchFamily="34" charset="0"/>
              <a:buChar char="•"/>
            </a:pPr>
            <a:r>
              <a:rPr lang="nl-NL" altLang="nl-NL"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Algemene gezondheidsproblemen</a:t>
            </a:r>
          </a:p>
        </p:txBody>
      </p:sp>
      <p:pic>
        <p:nvPicPr>
          <p:cNvPr id="5" name="Afbeelding 4">
            <a:extLst>
              <a:ext uri="{FF2B5EF4-FFF2-40B4-BE49-F238E27FC236}">
                <a16:creationId xmlns:a16="http://schemas.microsoft.com/office/drawing/2014/main" id="{2131C000-8B06-D375-0469-499BD6950EC4}"/>
              </a:ext>
            </a:extLst>
          </p:cNvPr>
          <p:cNvPicPr>
            <a:picLocks noChangeAspect="1"/>
          </p:cNvPicPr>
          <p:nvPr/>
        </p:nvPicPr>
        <p:blipFill>
          <a:blip r:embed="rId3"/>
          <a:stretch>
            <a:fillRect/>
          </a:stretch>
        </p:blipFill>
        <p:spPr>
          <a:xfrm>
            <a:off x="8599726" y="2885469"/>
            <a:ext cx="2517712" cy="2994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efae0e55c4_0_16"/>
          <p:cNvSpPr txBox="1">
            <a:spLocks noGrp="1"/>
          </p:cNvSpPr>
          <p:nvPr>
            <p:ph type="title"/>
          </p:nvPr>
        </p:nvSpPr>
        <p:spPr>
          <a:xfrm>
            <a:off x="3492302" y="489899"/>
            <a:ext cx="7852800" cy="3646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Calibri"/>
              <a:buNone/>
            </a:pPr>
            <a:r>
              <a:rPr lang="nl-NL" sz="4800" dirty="0">
                <a:solidFill>
                  <a:srgbClr val="F8A72A"/>
                </a:solidFill>
              </a:rPr>
              <a:t>Hoeveel bewegen mensen met ZEVMB?</a:t>
            </a:r>
            <a:br>
              <a:rPr lang="nl-NL" sz="4800" dirty="0">
                <a:solidFill>
                  <a:srgbClr val="F8A72A"/>
                </a:solidFill>
              </a:rPr>
            </a:br>
            <a:br>
              <a:rPr lang="nl-NL" sz="4800" dirty="0">
                <a:solidFill>
                  <a:srgbClr val="F8A72A"/>
                </a:solidFill>
              </a:rPr>
            </a:br>
            <a:r>
              <a:rPr lang="nl-NL" sz="2400" dirty="0">
                <a:solidFill>
                  <a:schemeClr val="tx1"/>
                </a:solidFill>
              </a:rPr>
              <a:t>&gt; Hoe is dit op jullie locatie?</a:t>
            </a:r>
            <a:endParaRPr sz="4800" dirty="0">
              <a:solidFill>
                <a:schemeClr val="tx1"/>
              </a:solidFill>
            </a:endParaRPr>
          </a:p>
        </p:txBody>
      </p:sp>
      <p:pic>
        <p:nvPicPr>
          <p:cNvPr id="2" name="Afbeelding 3">
            <a:extLst>
              <a:ext uri="{FF2B5EF4-FFF2-40B4-BE49-F238E27FC236}">
                <a16:creationId xmlns:a16="http://schemas.microsoft.com/office/drawing/2014/main" id="{F501B877-CF96-8C0D-B1B8-268C28D41F34}"/>
              </a:ext>
            </a:extLst>
          </p:cNvPr>
          <p:cNvPicPr/>
          <p:nvPr/>
        </p:nvPicPr>
        <p:blipFill>
          <a:blip r:embed="rId3">
            <a:biLevel thresh="50000"/>
          </a:blip>
          <a:stretch/>
        </p:blipFill>
        <p:spPr>
          <a:xfrm>
            <a:off x="3507232" y="4575571"/>
            <a:ext cx="1404000" cy="1792530"/>
          </a:xfrm>
          <a:prstGeom prst="rect">
            <a:avLst/>
          </a:prstGeom>
          <a:ln w="0">
            <a:noFill/>
          </a:ln>
        </p:spPr>
      </p:pic>
      <p:sp>
        <p:nvSpPr>
          <p:cNvPr id="3" name="Oval Callout 3">
            <a:extLst>
              <a:ext uri="{FF2B5EF4-FFF2-40B4-BE49-F238E27FC236}">
                <a16:creationId xmlns:a16="http://schemas.microsoft.com/office/drawing/2014/main" id="{0FA97CC3-7AC6-C1CC-18CE-70A4E06D063D}"/>
              </a:ext>
            </a:extLst>
          </p:cNvPr>
          <p:cNvSpPr/>
          <p:nvPr/>
        </p:nvSpPr>
        <p:spPr>
          <a:xfrm>
            <a:off x="4209232" y="3983218"/>
            <a:ext cx="2171610" cy="917730"/>
          </a:xfrm>
          <a:prstGeom prst="wedgeEllipseCallout">
            <a:avLst>
              <a:gd name="adj1" fmla="val -20833"/>
              <a:gd name="adj2" fmla="val 62500"/>
            </a:avLst>
          </a:prstGeom>
          <a:noFill/>
          <a:ln>
            <a:solidFill>
              <a:srgbClr val="C00000"/>
            </a:solidFill>
            <a:round/>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buClr>
                <a:srgbClr val="000000"/>
              </a:buClr>
            </a:pPr>
            <a:r>
              <a:rPr lang="nl-NL" sz="1200" kern="0" spc="-1">
                <a:solidFill>
                  <a:srgbClr val="000000"/>
                </a:solidFill>
                <a:latin typeface="Verdana"/>
                <a:sym typeface="Arial"/>
              </a:rPr>
              <a:t>Veel beweging? </a:t>
            </a:r>
            <a:endParaRPr lang="nl-NL" sz="1200" kern="0" spc="-1">
              <a:solidFill>
                <a:srgbClr val="000000"/>
              </a:solidFill>
              <a:latin typeface="Calibri"/>
              <a:sym typeface="Arial"/>
            </a:endParaRPr>
          </a:p>
        </p:txBody>
      </p:sp>
      <p:pic>
        <p:nvPicPr>
          <p:cNvPr id="4" name="Afbeelding 3">
            <a:extLst>
              <a:ext uri="{FF2B5EF4-FFF2-40B4-BE49-F238E27FC236}">
                <a16:creationId xmlns:a16="http://schemas.microsoft.com/office/drawing/2014/main" id="{E13978BF-8E7E-217C-1A32-FB81FB3993E3}"/>
              </a:ext>
            </a:extLst>
          </p:cNvPr>
          <p:cNvPicPr/>
          <p:nvPr/>
        </p:nvPicPr>
        <p:blipFill>
          <a:blip r:embed="rId4"/>
          <a:srcRect l="57499"/>
          <a:stretch/>
        </p:blipFill>
        <p:spPr>
          <a:xfrm>
            <a:off x="6779920" y="4680466"/>
            <a:ext cx="1001700" cy="1582740"/>
          </a:xfrm>
          <a:prstGeom prst="rect">
            <a:avLst/>
          </a:prstGeom>
          <a:ln w="0">
            <a:noFill/>
          </a:ln>
        </p:spPr>
      </p:pic>
      <p:sp>
        <p:nvSpPr>
          <p:cNvPr id="5" name="Oval Callout 3">
            <a:extLst>
              <a:ext uri="{FF2B5EF4-FFF2-40B4-BE49-F238E27FC236}">
                <a16:creationId xmlns:a16="http://schemas.microsoft.com/office/drawing/2014/main" id="{F909B02E-4AEE-57FD-F06C-43CB7F5820BB}"/>
              </a:ext>
            </a:extLst>
          </p:cNvPr>
          <p:cNvSpPr/>
          <p:nvPr/>
        </p:nvSpPr>
        <p:spPr>
          <a:xfrm>
            <a:off x="7082842" y="3976869"/>
            <a:ext cx="2171610" cy="917730"/>
          </a:xfrm>
          <a:prstGeom prst="wedgeEllipseCallout">
            <a:avLst>
              <a:gd name="adj1" fmla="val -20833"/>
              <a:gd name="adj2" fmla="val 62500"/>
            </a:avLst>
          </a:prstGeom>
          <a:noFill/>
          <a:ln>
            <a:solidFill>
              <a:srgbClr val="C00000"/>
            </a:solidFill>
            <a:round/>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lgn="ctr">
              <a:buClr>
                <a:srgbClr val="000000"/>
              </a:buClr>
            </a:pPr>
            <a:r>
              <a:rPr lang="nl-NL" sz="1200" kern="0" spc="-1" dirty="0">
                <a:solidFill>
                  <a:srgbClr val="000000"/>
                </a:solidFill>
                <a:latin typeface="Verdana"/>
                <a:sym typeface="Arial"/>
              </a:rPr>
              <a:t>Weinig beweging? </a:t>
            </a:r>
            <a:endParaRPr lang="nl-NL" sz="1200" kern="0" spc="-1" dirty="0">
              <a:solidFill>
                <a:srgbClr val="000000"/>
              </a:solidFill>
              <a:latin typeface="Calibri"/>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efae0e55c4_0_5"/>
          <p:cNvSpPr txBox="1">
            <a:spLocks noGrp="1"/>
          </p:cNvSpPr>
          <p:nvPr>
            <p:ph type="title"/>
          </p:nvPr>
        </p:nvSpPr>
        <p:spPr>
          <a:xfrm>
            <a:off x="2488018" y="618030"/>
            <a:ext cx="7824300" cy="12927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ED6833"/>
              </a:buClr>
              <a:buSzPts val="4400"/>
              <a:buFont typeface="Calibri"/>
              <a:buNone/>
            </a:pPr>
            <a:r>
              <a:rPr lang="nl-NL" dirty="0"/>
              <a:t>Uit onderzoek blijkt.. </a:t>
            </a:r>
            <a:br>
              <a:rPr lang="nl-NL" dirty="0"/>
            </a:br>
            <a:r>
              <a:rPr lang="nl-NL" sz="2000" dirty="0">
                <a:solidFill>
                  <a:schemeClr val="tx1"/>
                </a:solidFill>
              </a:rPr>
              <a:t>(Van der Putten et al., 2017)</a:t>
            </a:r>
            <a:endParaRPr sz="2000" dirty="0">
              <a:solidFill>
                <a:schemeClr val="tx1"/>
              </a:solidFill>
            </a:endParaRPr>
          </a:p>
        </p:txBody>
      </p:sp>
      <p:sp>
        <p:nvSpPr>
          <p:cNvPr id="7" name="Tekstvak 6">
            <a:extLst>
              <a:ext uri="{FF2B5EF4-FFF2-40B4-BE49-F238E27FC236}">
                <a16:creationId xmlns:a16="http://schemas.microsoft.com/office/drawing/2014/main" id="{EDC65197-55A8-F5CF-D8CF-D543D580F3CD}"/>
              </a:ext>
            </a:extLst>
          </p:cNvPr>
          <p:cNvSpPr txBox="1"/>
          <p:nvPr/>
        </p:nvSpPr>
        <p:spPr>
          <a:xfrm>
            <a:off x="1634836" y="2392676"/>
            <a:ext cx="8922327" cy="1815882"/>
          </a:xfrm>
          <a:prstGeom prst="rect">
            <a:avLst/>
          </a:prstGeom>
          <a:noFill/>
        </p:spPr>
        <p:txBody>
          <a:bodyPr wrap="square" rtlCol="0">
            <a:spAutoFit/>
          </a:bodyPr>
          <a:lstStyle/>
          <a:p>
            <a:pPr marL="571500" indent="-571500">
              <a:buFont typeface="Wingdings" pitchFamily="2" charset="2"/>
              <a:buChar char="Ø"/>
            </a:pPr>
            <a:r>
              <a:rPr lang="nl-NL" sz="2800" dirty="0">
                <a:latin typeface="Calibri" panose="020F0502020204030204" pitchFamily="34" charset="0"/>
                <a:cs typeface="Calibri" panose="020F0502020204030204" pitchFamily="34" charset="0"/>
              </a:rPr>
              <a:t>Verplaatsingen: 			7.7</a:t>
            </a:r>
          </a:p>
          <a:p>
            <a:pPr marL="571500" indent="-571500">
              <a:buFont typeface="Wingdings" pitchFamily="2" charset="2"/>
              <a:buChar char="Ø"/>
            </a:pPr>
            <a:r>
              <a:rPr lang="nl-NL" sz="2800" dirty="0">
                <a:latin typeface="Calibri" panose="020F0502020204030204" pitchFamily="34" charset="0"/>
                <a:cs typeface="Calibri" panose="020F0502020204030204" pitchFamily="34" charset="0"/>
              </a:rPr>
              <a:t>Transfers: 				3.1</a:t>
            </a:r>
          </a:p>
          <a:p>
            <a:pPr marL="571500" indent="-571500">
              <a:buFont typeface="Wingdings" pitchFamily="2" charset="2"/>
              <a:buChar char="Ø"/>
            </a:pPr>
            <a:r>
              <a:rPr lang="nl-NL" sz="2800" dirty="0">
                <a:latin typeface="Calibri" panose="020F0502020204030204" pitchFamily="34" charset="0"/>
                <a:cs typeface="Calibri" panose="020F0502020204030204" pitchFamily="34" charset="0"/>
              </a:rPr>
              <a:t>Motorische activiteiten:		1.5</a:t>
            </a:r>
          </a:p>
          <a:p>
            <a:pPr lvl="3"/>
            <a:r>
              <a:rPr lang="nl-NL" sz="2800" dirty="0">
                <a:latin typeface="Calibri" panose="020F0502020204030204" pitchFamily="34" charset="0"/>
                <a:cs typeface="Calibri" panose="020F0502020204030204" pitchFamily="34" charset="0"/>
              </a:rPr>
              <a:t>       -  30 personen: &lt; 1x per dag</a:t>
            </a:r>
          </a:p>
        </p:txBody>
      </p:sp>
      <p:sp>
        <p:nvSpPr>
          <p:cNvPr id="9" name="Tekstvak 8">
            <a:extLst>
              <a:ext uri="{FF2B5EF4-FFF2-40B4-BE49-F238E27FC236}">
                <a16:creationId xmlns:a16="http://schemas.microsoft.com/office/drawing/2014/main" id="{A058B57E-ABEE-F342-C751-F7461F94DEF4}"/>
              </a:ext>
            </a:extLst>
          </p:cNvPr>
          <p:cNvSpPr txBox="1"/>
          <p:nvPr/>
        </p:nvSpPr>
        <p:spPr>
          <a:xfrm>
            <a:off x="1985441" y="4841264"/>
            <a:ext cx="1667444" cy="400110"/>
          </a:xfrm>
          <a:prstGeom prst="rect">
            <a:avLst/>
          </a:prstGeom>
          <a:noFill/>
        </p:spPr>
        <p:txBody>
          <a:bodyPr wrap="none" rtlCol="0">
            <a:spAutoFit/>
          </a:bodyPr>
          <a:lstStyle/>
          <a:p>
            <a:r>
              <a:rPr lang="nl-NL" sz="2000" dirty="0"/>
              <a:t>Herkenbaar?</a:t>
            </a:r>
          </a:p>
        </p:txBody>
      </p:sp>
      <p:pic>
        <p:nvPicPr>
          <p:cNvPr id="10" name="Afbeelding 7">
            <a:extLst>
              <a:ext uri="{FF2B5EF4-FFF2-40B4-BE49-F238E27FC236}">
                <a16:creationId xmlns:a16="http://schemas.microsoft.com/office/drawing/2014/main" id="{B05A4B9E-D8CE-F68E-4CB4-33E81504E86D}"/>
              </a:ext>
            </a:extLst>
          </p:cNvPr>
          <p:cNvPicPr/>
          <p:nvPr/>
        </p:nvPicPr>
        <p:blipFill>
          <a:blip r:embed="rId3"/>
          <a:srcRect l="22984" r="19989"/>
          <a:stretch/>
        </p:blipFill>
        <p:spPr>
          <a:xfrm>
            <a:off x="8598030" y="2811377"/>
            <a:ext cx="2420982" cy="2794362"/>
          </a:xfrm>
          <a:prstGeom prst="rect">
            <a:avLst/>
          </a:prstGeom>
          <a:ln w="0">
            <a:noFill/>
          </a:ln>
        </p:spPr>
      </p:pic>
      <p:sp>
        <p:nvSpPr>
          <p:cNvPr id="11" name="Wolkvormige toelichting 10">
            <a:extLst>
              <a:ext uri="{FF2B5EF4-FFF2-40B4-BE49-F238E27FC236}">
                <a16:creationId xmlns:a16="http://schemas.microsoft.com/office/drawing/2014/main" id="{9D9D2F5B-C2BB-4B03-0E9E-38278DF02735}"/>
              </a:ext>
            </a:extLst>
          </p:cNvPr>
          <p:cNvSpPr/>
          <p:nvPr/>
        </p:nvSpPr>
        <p:spPr>
          <a:xfrm>
            <a:off x="1731768" y="4336983"/>
            <a:ext cx="2174789" cy="1408671"/>
          </a:xfrm>
          <a:prstGeom prst="cloudCallout">
            <a:avLst/>
          </a:prstGeom>
          <a:noFill/>
          <a:ln>
            <a:solidFill>
              <a:srgbClr val="F8A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5150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efae0e55c4_0_10"/>
          <p:cNvSpPr txBox="1">
            <a:spLocks noGrp="1"/>
          </p:cNvSpPr>
          <p:nvPr>
            <p:ph type="title"/>
          </p:nvPr>
        </p:nvSpPr>
        <p:spPr>
          <a:xfrm>
            <a:off x="3214255" y="1119923"/>
            <a:ext cx="82296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nl-NL" dirty="0"/>
              <a:t>Waarom bewegen?</a:t>
            </a:r>
            <a:endParaRPr dirty="0"/>
          </a:p>
        </p:txBody>
      </p:sp>
      <p:sp>
        <p:nvSpPr>
          <p:cNvPr id="112" name="Google Shape;112;g2efae0e55c4_0_10"/>
          <p:cNvSpPr txBox="1">
            <a:spLocks noGrp="1"/>
          </p:cNvSpPr>
          <p:nvPr>
            <p:ph type="body" idx="1"/>
          </p:nvPr>
        </p:nvSpPr>
        <p:spPr>
          <a:xfrm>
            <a:off x="1981200" y="2464941"/>
            <a:ext cx="8229600" cy="1143000"/>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rgbClr val="302B4D"/>
              </a:buClr>
              <a:buSzPts val="3200"/>
              <a:buNone/>
            </a:pPr>
            <a:r>
              <a:rPr lang="nl-NL" dirty="0">
                <a:solidFill>
                  <a:schemeClr val="bg1"/>
                </a:solidFill>
              </a:rPr>
              <a:t>Opdracht: Schrijf op een oranje post-it waarom bewegen voor iemand met ZEVMB belangrijk is</a:t>
            </a:r>
            <a:endParaRPr dirty="0">
              <a:solidFill>
                <a:schemeClr val="bg1"/>
              </a:solidFill>
            </a:endParaRPr>
          </a:p>
          <a:p>
            <a:pPr marL="228600" lvl="0" indent="-25400" algn="l" rtl="0">
              <a:lnSpc>
                <a:spcPct val="90000"/>
              </a:lnSpc>
              <a:spcBef>
                <a:spcPts val="0"/>
              </a:spcBef>
              <a:spcAft>
                <a:spcPts val="0"/>
              </a:spcAft>
              <a:buClr>
                <a:srgbClr val="302B4D"/>
              </a:buClr>
              <a:buSzPts val="3200"/>
              <a:buNone/>
            </a:pPr>
            <a:endParaRPr dirty="0"/>
          </a:p>
        </p:txBody>
      </p:sp>
      <p:pic>
        <p:nvPicPr>
          <p:cNvPr id="3" name="Picture 4" descr="Afbeeldingsresultaat voor post it">
            <a:hlinkClick r:id="rId3"/>
            <a:extLst>
              <a:ext uri="{FF2B5EF4-FFF2-40B4-BE49-F238E27FC236}">
                <a16:creationId xmlns:a16="http://schemas.microsoft.com/office/drawing/2014/main" id="{3719453E-B11A-D52B-705F-75634A6EF510}"/>
              </a:ext>
            </a:extLst>
          </p:cNvPr>
          <p:cNvPicPr/>
          <p:nvPr/>
        </p:nvPicPr>
        <p:blipFill>
          <a:blip r:embed="rId4"/>
          <a:stretch/>
        </p:blipFill>
        <p:spPr>
          <a:xfrm>
            <a:off x="4837260" y="3809959"/>
            <a:ext cx="2517480" cy="2398140"/>
          </a:xfrm>
          <a:prstGeom prst="rect">
            <a:avLst/>
          </a:prstGeom>
          <a:ln w="0">
            <a:noFill/>
          </a:ln>
        </p:spPr>
      </p:pic>
    </p:spTree>
    <p:extLst>
      <p:ext uri="{BB962C8B-B14F-4D97-AF65-F5344CB8AC3E}">
        <p14:creationId xmlns:p14="http://schemas.microsoft.com/office/powerpoint/2010/main" val="87896782"/>
      </p:ext>
    </p:extLst>
  </p:cSld>
  <p:clrMapOvr>
    <a:masterClrMapping/>
  </p:clrMapOvr>
</p:sld>
</file>

<file path=ppt/theme/theme1.xml><?xml version="1.0" encoding="utf-8"?>
<a:theme xmlns:a="http://schemas.openxmlformats.org/drawingml/2006/main" name="Kantoorthema">
  <a:themeElements>
    <a:clrScheme name="Gre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1076</Words>
  <Application>Microsoft Macintosh PowerPoint</Application>
  <PresentationFormat>Breedbeeld</PresentationFormat>
  <Paragraphs>173</Paragraphs>
  <Slides>34</Slides>
  <Notes>33</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Arial</vt:lpstr>
      <vt:lpstr>Calibri</vt:lpstr>
      <vt:lpstr>Times New Roman</vt:lpstr>
      <vt:lpstr>Verdana</vt:lpstr>
      <vt:lpstr>Wingdings</vt:lpstr>
      <vt:lpstr>Kantoorthema</vt:lpstr>
      <vt:lpstr>Uit eigen beweging: een beweegprogramma voor mensen met zeer ernstige verstandelijke en meervoudige beperkingen</vt:lpstr>
      <vt:lpstr>Even voorstellen</vt:lpstr>
      <vt:lpstr>Hoeveel beweeg jij?</vt:lpstr>
      <vt:lpstr>Waarom bewegen? Opdracht: Schrijf op een gele post-it waarom bewegen voor jou belangrijk is</vt:lpstr>
      <vt:lpstr>Hoeveel bewegen wij?</vt:lpstr>
      <vt:lpstr>Wie zijn het?</vt:lpstr>
      <vt:lpstr>Hoeveel bewegen mensen met ZEVMB?  &gt; Hoe is dit op jullie locatie?</vt:lpstr>
      <vt:lpstr>Uit onderzoek blijkt..  (Van der Putten et al., 2017)</vt:lpstr>
      <vt:lpstr>Waarom bewegen?</vt:lpstr>
      <vt:lpstr>Belang van bewegen</vt:lpstr>
      <vt:lpstr>Beweegactiviteiten</vt:lpstr>
      <vt:lpstr>Beweegactiviteiten</vt:lpstr>
      <vt:lpstr>Beweegactiviteiten</vt:lpstr>
      <vt:lpstr>Beweegactiviteiten</vt:lpstr>
      <vt:lpstr>Beweegactiviteiten</vt:lpstr>
      <vt:lpstr>Dagelijks bewegen</vt:lpstr>
      <vt:lpstr>In gesprek over.. </vt:lpstr>
      <vt:lpstr>Waarom bewegen?</vt:lpstr>
      <vt:lpstr>Kader beweegprogramma</vt:lpstr>
      <vt:lpstr>Beweegprogramma</vt:lpstr>
      <vt:lpstr>Beeldvorming/Persoonsbeeld</vt:lpstr>
      <vt:lpstr>In gesprek over…</vt:lpstr>
      <vt:lpstr>Aandachtsgebied kiezen</vt:lpstr>
      <vt:lpstr>Ter inspiratie:</vt:lpstr>
      <vt:lpstr>Wat gaan we doen?</vt:lpstr>
      <vt:lpstr>Wat gaan we doen?</vt:lpstr>
      <vt:lpstr>Wat gaan we doen?</vt:lpstr>
      <vt:lpstr>Wat ga je inzetten?</vt:lpstr>
      <vt:lpstr>Stappen doorlopen </vt:lpstr>
      <vt:lpstr>Hoe kun je dit organiseren?</vt:lpstr>
      <vt:lpstr>Rolverdeling</vt:lpstr>
      <vt:lpstr>Bewegen in een nieuw jasje</vt:lpstr>
      <vt:lpstr>Ter inspiratie</vt:lpstr>
      <vt:lpstr>Dank voor jullie inzet! Veel beweegplezier samen met de cliënten!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Poppes, Petra</dc:creator>
  <cp:lastModifiedBy>Wattum JMB van, Jochem</cp:lastModifiedBy>
  <cp:revision>1</cp:revision>
  <dcterms:created xsi:type="dcterms:W3CDTF">2019-10-07T15:19:00Z</dcterms:created>
  <dcterms:modified xsi:type="dcterms:W3CDTF">2024-07-31T10:29:55Z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0x010100B8D6AE088F4B834E9A0811C6CDFC88D6</vt:lpwstr>
  </property>
  <property fmtid="{D5CDD505-2E9C-101B-9397-08002B2CF9AE}" pid="3" name="Eco">
    <vt:lpwstr>JA</vt:lpwstr>
  </property>
</Properties>
</file>